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9" r:id="rId3"/>
    <p:sldId id="262" r:id="rId4"/>
    <p:sldId id="263" r:id="rId5"/>
    <p:sldId id="264" r:id="rId6"/>
    <p:sldId id="278" r:id="rId7"/>
    <p:sldId id="276" r:id="rId8"/>
    <p:sldId id="277" r:id="rId9"/>
    <p:sldId id="288" r:id="rId10"/>
    <p:sldId id="261" r:id="rId11"/>
    <p:sldId id="302" r:id="rId12"/>
    <p:sldId id="265" r:id="rId13"/>
    <p:sldId id="267" r:id="rId14"/>
    <p:sldId id="271" r:id="rId15"/>
    <p:sldId id="272" r:id="rId16"/>
    <p:sldId id="290" r:id="rId17"/>
    <p:sldId id="273" r:id="rId18"/>
    <p:sldId id="310" r:id="rId19"/>
    <p:sldId id="316" r:id="rId20"/>
    <p:sldId id="274" r:id="rId21"/>
    <p:sldId id="279" r:id="rId22"/>
    <p:sldId id="293" r:id="rId23"/>
    <p:sldId id="294" r:id="rId24"/>
    <p:sldId id="292" r:id="rId25"/>
    <p:sldId id="317" r:id="rId26"/>
    <p:sldId id="312" r:id="rId27"/>
    <p:sldId id="318" r:id="rId28"/>
    <p:sldId id="308" r:id="rId29"/>
    <p:sldId id="286"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A144E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53"/>
    <p:restoredTop sz="94699"/>
  </p:normalViewPr>
  <p:slideViewPr>
    <p:cSldViewPr snapToGrid="0" snapToObjects="1">
      <p:cViewPr varScale="1">
        <p:scale>
          <a:sx n="168" d="100"/>
          <a:sy n="168" d="100"/>
        </p:scale>
        <p:origin x="272" y="192"/>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3953245-6459-6B48-A2F6-5CD3760C3982}" type="datetimeFigureOut">
              <a:rPr lang="en-US" smtClean="0"/>
              <a:t>9/28/17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EF1B1-6197-6243-943C-CF3BE36DBA75}" type="slidenum">
              <a:rPr lang="en-US" smtClean="0"/>
              <a:t>‹#›</a:t>
            </a:fld>
            <a:endParaRPr lang="en-US"/>
          </a:p>
        </p:txBody>
      </p:sp>
    </p:spTree>
    <p:extLst>
      <p:ext uri="{BB962C8B-B14F-4D97-AF65-F5344CB8AC3E}">
        <p14:creationId xmlns:p14="http://schemas.microsoft.com/office/powerpoint/2010/main" val="467279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953245-6459-6B48-A2F6-5CD3760C3982}" type="datetimeFigureOut">
              <a:rPr lang="en-US" smtClean="0"/>
              <a:t>9/28/17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EF1B1-6197-6243-943C-CF3BE36DBA75}" type="slidenum">
              <a:rPr lang="en-US" smtClean="0"/>
              <a:t>‹#›</a:t>
            </a:fld>
            <a:endParaRPr lang="en-US"/>
          </a:p>
        </p:txBody>
      </p:sp>
    </p:spTree>
    <p:extLst>
      <p:ext uri="{BB962C8B-B14F-4D97-AF65-F5344CB8AC3E}">
        <p14:creationId xmlns:p14="http://schemas.microsoft.com/office/powerpoint/2010/main" val="1109344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953245-6459-6B48-A2F6-5CD3760C3982}" type="datetimeFigureOut">
              <a:rPr lang="en-US" smtClean="0"/>
              <a:t>9/28/17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EF1B1-6197-6243-943C-CF3BE36DBA75}" type="slidenum">
              <a:rPr lang="en-US" smtClean="0"/>
              <a:t>‹#›</a:t>
            </a:fld>
            <a:endParaRPr lang="en-US"/>
          </a:p>
        </p:txBody>
      </p:sp>
    </p:spTree>
    <p:extLst>
      <p:ext uri="{BB962C8B-B14F-4D97-AF65-F5344CB8AC3E}">
        <p14:creationId xmlns:p14="http://schemas.microsoft.com/office/powerpoint/2010/main" val="297332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953245-6459-6B48-A2F6-5CD3760C3982}" type="datetimeFigureOut">
              <a:rPr lang="en-US" smtClean="0"/>
              <a:t>9/28/17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EF1B1-6197-6243-943C-CF3BE36DBA75}" type="slidenum">
              <a:rPr lang="en-US" smtClean="0"/>
              <a:t>‹#›</a:t>
            </a:fld>
            <a:endParaRPr lang="en-US"/>
          </a:p>
        </p:txBody>
      </p:sp>
    </p:spTree>
    <p:extLst>
      <p:ext uri="{BB962C8B-B14F-4D97-AF65-F5344CB8AC3E}">
        <p14:creationId xmlns:p14="http://schemas.microsoft.com/office/powerpoint/2010/main" val="213951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953245-6459-6B48-A2F6-5CD3760C3982}" type="datetimeFigureOut">
              <a:rPr lang="en-US" smtClean="0"/>
              <a:t>9/28/17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EF1B1-6197-6243-943C-CF3BE36DBA75}" type="slidenum">
              <a:rPr lang="en-US" smtClean="0"/>
              <a:t>‹#›</a:t>
            </a:fld>
            <a:endParaRPr lang="en-US"/>
          </a:p>
        </p:txBody>
      </p:sp>
    </p:spTree>
    <p:extLst>
      <p:ext uri="{BB962C8B-B14F-4D97-AF65-F5344CB8AC3E}">
        <p14:creationId xmlns:p14="http://schemas.microsoft.com/office/powerpoint/2010/main" val="999890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3953245-6459-6B48-A2F6-5CD3760C3982}" type="datetimeFigureOut">
              <a:rPr lang="en-US" smtClean="0"/>
              <a:t>9/28/17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2EF1B1-6197-6243-943C-CF3BE36DBA75}" type="slidenum">
              <a:rPr lang="en-US" smtClean="0"/>
              <a:t>‹#›</a:t>
            </a:fld>
            <a:endParaRPr lang="en-US"/>
          </a:p>
        </p:txBody>
      </p:sp>
    </p:spTree>
    <p:extLst>
      <p:ext uri="{BB962C8B-B14F-4D97-AF65-F5344CB8AC3E}">
        <p14:creationId xmlns:p14="http://schemas.microsoft.com/office/powerpoint/2010/main" val="1107843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3953245-6459-6B48-A2F6-5CD3760C3982}" type="datetimeFigureOut">
              <a:rPr lang="en-US" smtClean="0"/>
              <a:t>9/28/17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2EF1B1-6197-6243-943C-CF3BE36DBA75}" type="slidenum">
              <a:rPr lang="en-US" smtClean="0"/>
              <a:t>‹#›</a:t>
            </a:fld>
            <a:endParaRPr lang="en-US"/>
          </a:p>
        </p:txBody>
      </p:sp>
    </p:spTree>
    <p:extLst>
      <p:ext uri="{BB962C8B-B14F-4D97-AF65-F5344CB8AC3E}">
        <p14:creationId xmlns:p14="http://schemas.microsoft.com/office/powerpoint/2010/main" val="846720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3953245-6459-6B48-A2F6-5CD3760C3982}" type="datetimeFigureOut">
              <a:rPr lang="en-US" smtClean="0"/>
              <a:t>9/28/17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2EF1B1-6197-6243-943C-CF3BE36DBA75}" type="slidenum">
              <a:rPr lang="en-US" smtClean="0"/>
              <a:t>‹#›</a:t>
            </a:fld>
            <a:endParaRPr lang="en-US"/>
          </a:p>
        </p:txBody>
      </p:sp>
    </p:spTree>
    <p:extLst>
      <p:ext uri="{BB962C8B-B14F-4D97-AF65-F5344CB8AC3E}">
        <p14:creationId xmlns:p14="http://schemas.microsoft.com/office/powerpoint/2010/main" val="1602680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953245-6459-6B48-A2F6-5CD3760C3982}" type="datetimeFigureOut">
              <a:rPr lang="en-US" smtClean="0"/>
              <a:t>9/28/17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2EF1B1-6197-6243-943C-CF3BE36DBA75}" type="slidenum">
              <a:rPr lang="en-US" smtClean="0"/>
              <a:t>‹#›</a:t>
            </a:fld>
            <a:endParaRPr lang="en-US"/>
          </a:p>
        </p:txBody>
      </p:sp>
    </p:spTree>
    <p:extLst>
      <p:ext uri="{BB962C8B-B14F-4D97-AF65-F5344CB8AC3E}">
        <p14:creationId xmlns:p14="http://schemas.microsoft.com/office/powerpoint/2010/main" val="368754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953245-6459-6B48-A2F6-5CD3760C3982}" type="datetimeFigureOut">
              <a:rPr lang="en-US" smtClean="0"/>
              <a:t>9/28/17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2EF1B1-6197-6243-943C-CF3BE36DBA75}" type="slidenum">
              <a:rPr lang="en-US" smtClean="0"/>
              <a:t>‹#›</a:t>
            </a:fld>
            <a:endParaRPr lang="en-US"/>
          </a:p>
        </p:txBody>
      </p:sp>
    </p:spTree>
    <p:extLst>
      <p:ext uri="{BB962C8B-B14F-4D97-AF65-F5344CB8AC3E}">
        <p14:creationId xmlns:p14="http://schemas.microsoft.com/office/powerpoint/2010/main" val="115299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953245-6459-6B48-A2F6-5CD3760C3982}" type="datetimeFigureOut">
              <a:rPr lang="en-US" smtClean="0"/>
              <a:t>9/28/17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2EF1B1-6197-6243-943C-CF3BE36DBA75}" type="slidenum">
              <a:rPr lang="en-US" smtClean="0"/>
              <a:t>‹#›</a:t>
            </a:fld>
            <a:endParaRPr lang="en-US"/>
          </a:p>
        </p:txBody>
      </p:sp>
    </p:spTree>
    <p:extLst>
      <p:ext uri="{BB962C8B-B14F-4D97-AF65-F5344CB8AC3E}">
        <p14:creationId xmlns:p14="http://schemas.microsoft.com/office/powerpoint/2010/main" val="50975317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953245-6459-6B48-A2F6-5CD3760C3982}" type="datetimeFigureOut">
              <a:rPr lang="en-US" smtClean="0"/>
              <a:t>9/28/17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2EF1B1-6197-6243-943C-CF3BE36DBA75}" type="slidenum">
              <a:rPr lang="en-US" smtClean="0"/>
              <a:t>‹#›</a:t>
            </a:fld>
            <a:endParaRPr lang="en-US"/>
          </a:p>
        </p:txBody>
      </p:sp>
    </p:spTree>
    <p:extLst>
      <p:ext uri="{BB962C8B-B14F-4D97-AF65-F5344CB8AC3E}">
        <p14:creationId xmlns:p14="http://schemas.microsoft.com/office/powerpoint/2010/main" val="1233805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solidFill>
                  <a:srgbClr val="0070C0"/>
                </a:solidFill>
                <a:latin typeface="Powderfinger Type" charset="0"/>
                <a:ea typeface="Powderfinger Type" charset="0"/>
                <a:cs typeface="Powderfinger Type" charset="0"/>
              </a:rPr>
              <a:t>IPv6: Are we really ready to turn off IPv4?</a:t>
            </a:r>
            <a:endParaRPr lang="en-US" dirty="0">
              <a:solidFill>
                <a:srgbClr val="0070C0"/>
              </a:solidFill>
              <a:latin typeface="Powderfinger Type" charset="0"/>
              <a:ea typeface="Powderfinger Type" charset="0"/>
              <a:cs typeface="Powderfinger Type" charset="0"/>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769146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94944" y="463296"/>
            <a:ext cx="2028119" cy="830997"/>
          </a:xfrm>
          <a:prstGeom prst="rect">
            <a:avLst/>
          </a:prstGeom>
          <a:noFill/>
        </p:spPr>
        <p:txBody>
          <a:bodyPr wrap="none" rtlCol="0">
            <a:spAutoFit/>
          </a:bodyPr>
          <a:lstStyle/>
          <a:p>
            <a:r>
              <a:rPr lang="en-US" sz="4800" smtClean="0">
                <a:solidFill>
                  <a:srgbClr val="0070C0"/>
                </a:solidFill>
                <a:latin typeface="Powderfinger Type" charset="0"/>
                <a:ea typeface="Powderfinger Type" charset="0"/>
                <a:cs typeface="Powderfinger Type" charset="0"/>
              </a:rPr>
              <a:t>Today</a:t>
            </a:r>
            <a:endParaRPr lang="en-US" sz="4800">
              <a:solidFill>
                <a:srgbClr val="0070C0"/>
              </a:solidFill>
              <a:latin typeface="Powderfinger Type" charset="0"/>
              <a:ea typeface="Powderfinger Type" charset="0"/>
              <a:cs typeface="Powderfinger Type" charset="0"/>
            </a:endParaRPr>
          </a:p>
        </p:txBody>
      </p:sp>
      <p:sp>
        <p:nvSpPr>
          <p:cNvPr id="7" name="TextBox 6"/>
          <p:cNvSpPr txBox="1"/>
          <p:nvPr/>
        </p:nvSpPr>
        <p:spPr>
          <a:xfrm>
            <a:off x="1131922" y="1719072"/>
            <a:ext cx="8013732" cy="461665"/>
          </a:xfrm>
          <a:prstGeom prst="rect">
            <a:avLst/>
          </a:prstGeom>
          <a:noFill/>
        </p:spPr>
        <p:txBody>
          <a:bodyPr wrap="none" rtlCol="0">
            <a:spAutoFit/>
          </a:bodyPr>
          <a:lstStyle/>
          <a:p>
            <a:r>
              <a:rPr lang="en-US" sz="2400" dirty="0" smtClean="0">
                <a:latin typeface="AhnbergHand" charset="0"/>
                <a:ea typeface="AhnbergHand" charset="0"/>
                <a:cs typeface="AhnbergHand" charset="0"/>
              </a:rPr>
              <a:t>We appear to be in the middle of the transition!</a:t>
            </a:r>
          </a:p>
        </p:txBody>
      </p:sp>
      <p:sp>
        <p:nvSpPr>
          <p:cNvPr id="8" name="TextBox 7"/>
          <p:cNvSpPr txBox="1"/>
          <p:nvPr/>
        </p:nvSpPr>
        <p:spPr>
          <a:xfrm>
            <a:off x="2101271" y="3084576"/>
            <a:ext cx="7741920" cy="1015663"/>
          </a:xfrm>
          <a:prstGeom prst="rect">
            <a:avLst/>
          </a:prstGeom>
          <a:noFill/>
        </p:spPr>
        <p:txBody>
          <a:bodyPr wrap="square" rtlCol="0">
            <a:spAutoFit/>
          </a:bodyPr>
          <a:lstStyle/>
          <a:p>
            <a:r>
              <a:rPr lang="en-US" sz="2000" dirty="0" smtClean="0">
                <a:solidFill>
                  <a:srgbClr val="0070C0"/>
                </a:solidFill>
                <a:latin typeface="AhnbergHand" charset="0"/>
                <a:ea typeface="AhnbergHand" charset="0"/>
                <a:cs typeface="AhnbergHand" charset="0"/>
              </a:rPr>
              <a:t>Dual Stack</a:t>
            </a:r>
            <a:r>
              <a:rPr lang="en-US" sz="2000" dirty="0">
                <a:solidFill>
                  <a:srgbClr val="0070C0"/>
                </a:solidFill>
                <a:latin typeface="AhnbergHand" charset="0"/>
                <a:ea typeface="AhnbergHand" charset="0"/>
                <a:cs typeface="AhnbergHand" charset="0"/>
              </a:rPr>
              <a:t> </a:t>
            </a:r>
            <a:r>
              <a:rPr lang="en-US" sz="2000" dirty="0" smtClean="0">
                <a:solidFill>
                  <a:srgbClr val="0070C0"/>
                </a:solidFill>
                <a:latin typeface="AhnbergHand" charset="0"/>
                <a:ea typeface="AhnbergHand" charset="0"/>
                <a:cs typeface="AhnbergHand" charset="0"/>
              </a:rPr>
              <a:t>networks cannot drop support for IPv4 as long as significant services and user populations do not support IPv6 </a:t>
            </a:r>
            <a:r>
              <a:rPr lang="mr-IN" sz="2000" dirty="0" smtClean="0">
                <a:solidFill>
                  <a:srgbClr val="0070C0"/>
                </a:solidFill>
                <a:latin typeface="AhnbergHand" charset="0"/>
                <a:ea typeface="AhnbergHand" charset="0"/>
                <a:cs typeface="AhnbergHand" charset="0"/>
              </a:rPr>
              <a:t>–</a:t>
            </a:r>
            <a:r>
              <a:rPr lang="en-US" sz="2000" dirty="0" smtClean="0">
                <a:solidFill>
                  <a:srgbClr val="0070C0"/>
                </a:solidFill>
                <a:latin typeface="AhnbergHand" charset="0"/>
                <a:ea typeface="AhnbergHand" charset="0"/>
                <a:cs typeface="AhnbergHand" charset="0"/>
              </a:rPr>
              <a:t> and we can</a:t>
            </a:r>
            <a:r>
              <a:rPr lang="mr-IN" sz="2000" dirty="0" smtClean="0">
                <a:solidFill>
                  <a:srgbClr val="0070C0"/>
                </a:solidFill>
                <a:latin typeface="AhnbergHand" charset="0"/>
                <a:ea typeface="AhnbergHand" charset="0"/>
                <a:cs typeface="AhnbergHand" charset="0"/>
              </a:rPr>
              <a:t>’</a:t>
            </a:r>
            <a:r>
              <a:rPr lang="en-US" sz="2000" dirty="0" smtClean="0">
                <a:solidFill>
                  <a:srgbClr val="0070C0"/>
                </a:solidFill>
                <a:latin typeface="AhnbergHand" charset="0"/>
                <a:ea typeface="AhnbergHand" charset="0"/>
                <a:cs typeface="AhnbergHand" charset="0"/>
              </a:rPr>
              <a:t>t tell when that may change</a:t>
            </a:r>
            <a:endParaRPr lang="en-US" sz="2000" dirty="0">
              <a:solidFill>
                <a:srgbClr val="0070C0"/>
              </a:solidFill>
              <a:latin typeface="AhnbergHand" charset="0"/>
              <a:ea typeface="AhnbergHand" charset="0"/>
              <a:cs typeface="AhnbergHand" charset="0"/>
            </a:endParaRPr>
          </a:p>
        </p:txBody>
      </p:sp>
      <p:sp>
        <p:nvSpPr>
          <p:cNvPr id="9" name="TextBox 8"/>
          <p:cNvSpPr txBox="1"/>
          <p:nvPr/>
        </p:nvSpPr>
        <p:spPr>
          <a:xfrm>
            <a:off x="2723062" y="4572754"/>
            <a:ext cx="8003247" cy="1323439"/>
          </a:xfrm>
          <a:prstGeom prst="rect">
            <a:avLst/>
          </a:prstGeom>
          <a:noFill/>
        </p:spPr>
        <p:txBody>
          <a:bodyPr wrap="square" rtlCol="0">
            <a:spAutoFit/>
          </a:bodyPr>
          <a:lstStyle/>
          <a:p>
            <a:r>
              <a:rPr lang="en-US" sz="2000" dirty="0" smtClean="0">
                <a:solidFill>
                  <a:schemeClr val="accent4">
                    <a:lumMod val="50000"/>
                  </a:schemeClr>
                </a:solidFill>
                <a:latin typeface="AhnbergHand" charset="0"/>
                <a:ea typeface="AhnbergHand" charset="0"/>
                <a:cs typeface="AhnbergHand" charset="0"/>
              </a:rPr>
              <a:t>Nobody is really in a position to deploy a robust at-scale ipv6-only network service today, even if they wanted to!</a:t>
            </a:r>
          </a:p>
          <a:p>
            <a:endParaRPr lang="en-US" sz="2000" dirty="0">
              <a:solidFill>
                <a:schemeClr val="accent4">
                  <a:lumMod val="50000"/>
                </a:schemeClr>
              </a:solidFill>
              <a:latin typeface="AhnbergHand" charset="0"/>
              <a:ea typeface="AhnbergHand" charset="0"/>
              <a:cs typeface="AhnbergHand" charset="0"/>
            </a:endParaRPr>
          </a:p>
          <a:p>
            <a:r>
              <a:rPr lang="en-US" sz="2000" dirty="0" smtClean="0">
                <a:solidFill>
                  <a:schemeClr val="accent4">
                    <a:lumMod val="50000"/>
                  </a:schemeClr>
                </a:solidFill>
                <a:latin typeface="AhnbergHand" charset="0"/>
                <a:ea typeface="AhnbergHand" charset="0"/>
                <a:cs typeface="AhnbergHand" charset="0"/>
              </a:rPr>
              <a:t>And we are not even sure if we can!</a:t>
            </a:r>
          </a:p>
        </p:txBody>
      </p:sp>
    </p:spTree>
    <p:extLst>
      <p:ext uri="{BB962C8B-B14F-4D97-AF65-F5344CB8AC3E}">
        <p14:creationId xmlns:p14="http://schemas.microsoft.com/office/powerpoint/2010/main" val="551512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94944" y="463296"/>
            <a:ext cx="2028119" cy="830997"/>
          </a:xfrm>
          <a:prstGeom prst="rect">
            <a:avLst/>
          </a:prstGeom>
          <a:noFill/>
        </p:spPr>
        <p:txBody>
          <a:bodyPr wrap="none" rtlCol="0">
            <a:spAutoFit/>
          </a:bodyPr>
          <a:lstStyle/>
          <a:p>
            <a:r>
              <a:rPr lang="en-US" sz="4800" smtClean="0">
                <a:solidFill>
                  <a:srgbClr val="0070C0"/>
                </a:solidFill>
                <a:latin typeface="Powderfinger Type" charset="0"/>
                <a:ea typeface="Powderfinger Type" charset="0"/>
                <a:cs typeface="Powderfinger Type" charset="0"/>
              </a:rPr>
              <a:t>Today</a:t>
            </a:r>
            <a:endParaRPr lang="en-US" sz="4800">
              <a:solidFill>
                <a:srgbClr val="0070C0"/>
              </a:solidFill>
              <a:latin typeface="Powderfinger Type" charset="0"/>
              <a:ea typeface="Powderfinger Type" charset="0"/>
              <a:cs typeface="Powderfinger Type" charset="0"/>
            </a:endParaRPr>
          </a:p>
        </p:txBody>
      </p:sp>
      <p:sp>
        <p:nvSpPr>
          <p:cNvPr id="7" name="TextBox 6"/>
          <p:cNvSpPr txBox="1"/>
          <p:nvPr/>
        </p:nvSpPr>
        <p:spPr>
          <a:xfrm>
            <a:off x="1131922" y="1719072"/>
            <a:ext cx="8013732" cy="461665"/>
          </a:xfrm>
          <a:prstGeom prst="rect">
            <a:avLst/>
          </a:prstGeom>
          <a:noFill/>
        </p:spPr>
        <p:txBody>
          <a:bodyPr wrap="none" rtlCol="0">
            <a:spAutoFit/>
          </a:bodyPr>
          <a:lstStyle/>
          <a:p>
            <a:r>
              <a:rPr lang="en-US" sz="2400" dirty="0" smtClean="0">
                <a:latin typeface="AhnbergHand" charset="0"/>
                <a:ea typeface="AhnbergHand" charset="0"/>
                <a:cs typeface="AhnbergHand" charset="0"/>
              </a:rPr>
              <a:t>We appear to be in the middle of the transition!</a:t>
            </a:r>
          </a:p>
        </p:txBody>
      </p:sp>
      <p:sp>
        <p:nvSpPr>
          <p:cNvPr id="8" name="TextBox 7"/>
          <p:cNvSpPr txBox="1"/>
          <p:nvPr/>
        </p:nvSpPr>
        <p:spPr>
          <a:xfrm>
            <a:off x="2101271" y="3084576"/>
            <a:ext cx="7741920" cy="1015663"/>
          </a:xfrm>
          <a:prstGeom prst="rect">
            <a:avLst/>
          </a:prstGeom>
          <a:noFill/>
        </p:spPr>
        <p:txBody>
          <a:bodyPr wrap="square" rtlCol="0">
            <a:spAutoFit/>
          </a:bodyPr>
          <a:lstStyle/>
          <a:p>
            <a:r>
              <a:rPr lang="en-US" sz="2000" dirty="0" smtClean="0">
                <a:solidFill>
                  <a:srgbClr val="0070C0"/>
                </a:solidFill>
                <a:latin typeface="AhnbergHand" charset="0"/>
                <a:ea typeface="AhnbergHand" charset="0"/>
                <a:cs typeface="AhnbergHand" charset="0"/>
              </a:rPr>
              <a:t>Dual Stack</a:t>
            </a:r>
            <a:r>
              <a:rPr lang="en-US" sz="2000" dirty="0">
                <a:solidFill>
                  <a:srgbClr val="0070C0"/>
                </a:solidFill>
                <a:latin typeface="AhnbergHand" charset="0"/>
                <a:ea typeface="AhnbergHand" charset="0"/>
                <a:cs typeface="AhnbergHand" charset="0"/>
              </a:rPr>
              <a:t> </a:t>
            </a:r>
            <a:r>
              <a:rPr lang="en-US" sz="2000" dirty="0" smtClean="0">
                <a:solidFill>
                  <a:srgbClr val="0070C0"/>
                </a:solidFill>
                <a:latin typeface="AhnbergHand" charset="0"/>
                <a:ea typeface="AhnbergHand" charset="0"/>
                <a:cs typeface="AhnbergHand" charset="0"/>
              </a:rPr>
              <a:t>networks cannot drop support for IPv4 as long as significant services and user populations do not support IPv6 </a:t>
            </a:r>
            <a:r>
              <a:rPr lang="mr-IN" sz="2000" dirty="0" smtClean="0">
                <a:solidFill>
                  <a:srgbClr val="0070C0"/>
                </a:solidFill>
                <a:latin typeface="AhnbergHand" charset="0"/>
                <a:ea typeface="AhnbergHand" charset="0"/>
                <a:cs typeface="AhnbergHand" charset="0"/>
              </a:rPr>
              <a:t>–</a:t>
            </a:r>
            <a:r>
              <a:rPr lang="en-US" sz="2000" dirty="0" smtClean="0">
                <a:solidFill>
                  <a:srgbClr val="0070C0"/>
                </a:solidFill>
                <a:latin typeface="AhnbergHand" charset="0"/>
                <a:ea typeface="AhnbergHand" charset="0"/>
                <a:cs typeface="AhnbergHand" charset="0"/>
              </a:rPr>
              <a:t> and we can</a:t>
            </a:r>
            <a:r>
              <a:rPr lang="mr-IN" sz="2000" dirty="0" smtClean="0">
                <a:solidFill>
                  <a:srgbClr val="0070C0"/>
                </a:solidFill>
                <a:latin typeface="AhnbergHand" charset="0"/>
                <a:ea typeface="AhnbergHand" charset="0"/>
                <a:cs typeface="AhnbergHand" charset="0"/>
              </a:rPr>
              <a:t>’</a:t>
            </a:r>
            <a:r>
              <a:rPr lang="en-US" sz="2000" dirty="0" smtClean="0">
                <a:solidFill>
                  <a:srgbClr val="0070C0"/>
                </a:solidFill>
                <a:latin typeface="AhnbergHand" charset="0"/>
                <a:ea typeface="AhnbergHand" charset="0"/>
                <a:cs typeface="AhnbergHand" charset="0"/>
              </a:rPr>
              <a:t>t tell when that may change</a:t>
            </a:r>
            <a:endParaRPr lang="en-US" sz="2000" dirty="0">
              <a:solidFill>
                <a:srgbClr val="0070C0"/>
              </a:solidFill>
              <a:latin typeface="AhnbergHand" charset="0"/>
              <a:ea typeface="AhnbergHand" charset="0"/>
              <a:cs typeface="AhnbergHand" charset="0"/>
            </a:endParaRPr>
          </a:p>
        </p:txBody>
      </p:sp>
      <p:sp>
        <p:nvSpPr>
          <p:cNvPr id="9" name="TextBox 8"/>
          <p:cNvSpPr txBox="1"/>
          <p:nvPr/>
        </p:nvSpPr>
        <p:spPr>
          <a:xfrm>
            <a:off x="2723063" y="4572754"/>
            <a:ext cx="7939636" cy="1323439"/>
          </a:xfrm>
          <a:prstGeom prst="rect">
            <a:avLst/>
          </a:prstGeom>
          <a:noFill/>
        </p:spPr>
        <p:txBody>
          <a:bodyPr wrap="square" rtlCol="0">
            <a:spAutoFit/>
          </a:bodyPr>
          <a:lstStyle/>
          <a:p>
            <a:r>
              <a:rPr lang="en-US" sz="2000" dirty="0" smtClean="0">
                <a:solidFill>
                  <a:schemeClr val="accent4">
                    <a:lumMod val="50000"/>
                  </a:schemeClr>
                </a:solidFill>
                <a:latin typeface="AhnbergHand" charset="0"/>
                <a:ea typeface="AhnbergHand" charset="0"/>
                <a:cs typeface="AhnbergHand" charset="0"/>
              </a:rPr>
              <a:t>Nobody is really in a position to deploy a robust at-scale ipv6-only network service today, even if they wanted to!</a:t>
            </a:r>
          </a:p>
          <a:p>
            <a:endParaRPr lang="en-US" sz="2000" dirty="0">
              <a:solidFill>
                <a:schemeClr val="accent4">
                  <a:lumMod val="50000"/>
                </a:schemeClr>
              </a:solidFill>
              <a:latin typeface="AhnbergHand" charset="0"/>
              <a:ea typeface="AhnbergHand" charset="0"/>
              <a:cs typeface="AhnbergHand" charset="0"/>
            </a:endParaRPr>
          </a:p>
          <a:p>
            <a:r>
              <a:rPr lang="en-US" sz="2000" dirty="0" smtClean="0">
                <a:solidFill>
                  <a:schemeClr val="accent4">
                    <a:lumMod val="50000"/>
                  </a:schemeClr>
                </a:solidFill>
                <a:latin typeface="AhnbergHand" charset="0"/>
                <a:ea typeface="AhnbergHand" charset="0"/>
                <a:cs typeface="AhnbergHand" charset="0"/>
              </a:rPr>
              <a:t>And we are not even sure if we can!</a:t>
            </a:r>
          </a:p>
        </p:txBody>
      </p:sp>
      <p:sp>
        <p:nvSpPr>
          <p:cNvPr id="10" name="Freeform 9"/>
          <p:cNvSpPr/>
          <p:nvPr/>
        </p:nvSpPr>
        <p:spPr>
          <a:xfrm>
            <a:off x="2424078" y="5345837"/>
            <a:ext cx="5626647" cy="643317"/>
          </a:xfrm>
          <a:custGeom>
            <a:avLst/>
            <a:gdLst>
              <a:gd name="connsiteX0" fmla="*/ 2847637 w 5626647"/>
              <a:gd name="connsiteY0" fmla="*/ 5380 h 643317"/>
              <a:gd name="connsiteX1" fmla="*/ 1233522 w 5626647"/>
              <a:gd name="connsiteY1" fmla="*/ 13331 h 643317"/>
              <a:gd name="connsiteX2" fmla="*/ 279365 w 5626647"/>
              <a:gd name="connsiteY2" fmla="*/ 108747 h 643317"/>
              <a:gd name="connsiteX3" fmla="*/ 64680 w 5626647"/>
              <a:gd name="connsiteY3" fmla="*/ 466555 h 643317"/>
              <a:gd name="connsiteX4" fmla="*/ 1281230 w 5626647"/>
              <a:gd name="connsiteY4" fmla="*/ 641484 h 643317"/>
              <a:gd name="connsiteX5" fmla="*/ 5352298 w 5626647"/>
              <a:gd name="connsiteY5" fmla="*/ 522215 h 643317"/>
              <a:gd name="connsiteX6" fmla="*/ 4994489 w 5626647"/>
              <a:gd name="connsiteY6" fmla="*/ 13331 h 643317"/>
              <a:gd name="connsiteX7" fmla="*/ 2879442 w 5626647"/>
              <a:gd name="connsiteY7" fmla="*/ 148503 h 643317"/>
              <a:gd name="connsiteX8" fmla="*/ 2656805 w 5626647"/>
              <a:gd name="connsiteY8" fmla="*/ 148503 h 643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26647" h="643317">
                <a:moveTo>
                  <a:pt x="2847637" y="5380"/>
                </a:moveTo>
                <a:lnTo>
                  <a:pt x="1233522" y="13331"/>
                </a:lnTo>
                <a:cubicBezTo>
                  <a:pt x="805477" y="30559"/>
                  <a:pt x="474172" y="33210"/>
                  <a:pt x="279365" y="108747"/>
                </a:cubicBezTo>
                <a:cubicBezTo>
                  <a:pt x="84558" y="184284"/>
                  <a:pt x="-102298" y="377766"/>
                  <a:pt x="64680" y="466555"/>
                </a:cubicBezTo>
                <a:cubicBezTo>
                  <a:pt x="231657" y="555345"/>
                  <a:pt x="399960" y="632207"/>
                  <a:pt x="1281230" y="641484"/>
                </a:cubicBezTo>
                <a:cubicBezTo>
                  <a:pt x="2162500" y="650761"/>
                  <a:pt x="4733422" y="626907"/>
                  <a:pt x="5352298" y="522215"/>
                </a:cubicBezTo>
                <a:cubicBezTo>
                  <a:pt x="5971174" y="417523"/>
                  <a:pt x="5406632" y="75616"/>
                  <a:pt x="4994489" y="13331"/>
                </a:cubicBezTo>
                <a:cubicBezTo>
                  <a:pt x="4582346" y="-48954"/>
                  <a:pt x="3269056" y="125974"/>
                  <a:pt x="2879442" y="148503"/>
                </a:cubicBezTo>
                <a:cubicBezTo>
                  <a:pt x="2489828" y="171032"/>
                  <a:pt x="2656805" y="148503"/>
                  <a:pt x="2656805" y="14850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574496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94944" y="463296"/>
            <a:ext cx="3502882" cy="830997"/>
          </a:xfrm>
          <a:prstGeom prst="rect">
            <a:avLst/>
          </a:prstGeom>
          <a:noFill/>
        </p:spPr>
        <p:txBody>
          <a:bodyPr wrap="none" rtlCol="0">
            <a:spAutoFit/>
          </a:bodyPr>
          <a:lstStyle/>
          <a:p>
            <a:r>
              <a:rPr lang="en-US" sz="4800" dirty="0" smtClean="0">
                <a:solidFill>
                  <a:srgbClr val="0070C0"/>
                </a:solidFill>
                <a:latin typeface="Powderfinger Type" charset="0"/>
                <a:ea typeface="Powderfinger Type" charset="0"/>
                <a:cs typeface="Powderfinger Type" charset="0"/>
              </a:rPr>
              <a:t>The Issue</a:t>
            </a:r>
            <a:endParaRPr lang="en-US" sz="4800" dirty="0">
              <a:solidFill>
                <a:srgbClr val="0070C0"/>
              </a:solidFill>
              <a:latin typeface="Powderfinger Type" charset="0"/>
              <a:ea typeface="Powderfinger Type" charset="0"/>
              <a:cs typeface="Powderfinger Type" charset="0"/>
            </a:endParaRPr>
          </a:p>
        </p:txBody>
      </p:sp>
      <p:sp>
        <p:nvSpPr>
          <p:cNvPr id="4" name="TextBox 3"/>
          <p:cNvSpPr txBox="1"/>
          <p:nvPr/>
        </p:nvSpPr>
        <p:spPr>
          <a:xfrm>
            <a:off x="1131922" y="1719072"/>
            <a:ext cx="9529379" cy="2308324"/>
          </a:xfrm>
          <a:prstGeom prst="rect">
            <a:avLst/>
          </a:prstGeom>
          <a:noFill/>
        </p:spPr>
        <p:txBody>
          <a:bodyPr wrap="square" rtlCol="0">
            <a:spAutoFit/>
          </a:bodyPr>
          <a:lstStyle/>
          <a:p>
            <a:pPr lvl="1"/>
            <a:r>
              <a:rPr lang="en-US" sz="2400" dirty="0" smtClean="0">
                <a:latin typeface="AhnbergHand" charset="0"/>
                <a:ea typeface="AhnbergHand" charset="0"/>
                <a:cs typeface="AhnbergHand" charset="0"/>
              </a:rPr>
              <a:t>We cannot run Dual-Stack services indefinitely</a:t>
            </a:r>
          </a:p>
          <a:p>
            <a:pPr lvl="1"/>
            <a:endParaRPr lang="en-US" sz="2400" dirty="0">
              <a:latin typeface="AhnbergHand" charset="0"/>
              <a:ea typeface="AhnbergHand" charset="0"/>
              <a:cs typeface="AhnbergHand" charset="0"/>
            </a:endParaRPr>
          </a:p>
          <a:p>
            <a:pPr lvl="1"/>
            <a:r>
              <a:rPr lang="en-US" sz="2400" dirty="0" smtClean="0">
                <a:latin typeface="AhnbergHand" charset="0"/>
                <a:ea typeface="AhnbergHand" charset="0"/>
                <a:cs typeface="AhnbergHand" charset="0"/>
              </a:rPr>
              <a:t>At some point we need to support networks that only have IPv6</a:t>
            </a:r>
          </a:p>
          <a:p>
            <a:pPr lvl="1"/>
            <a:endParaRPr lang="en-US" sz="2400" dirty="0">
              <a:latin typeface="AhnbergHand" charset="0"/>
              <a:ea typeface="AhnbergHand" charset="0"/>
              <a:cs typeface="AhnbergHand" charset="0"/>
            </a:endParaRPr>
          </a:p>
          <a:p>
            <a:pPr lvl="1"/>
            <a:r>
              <a:rPr lang="en-US" sz="2400" dirty="0" smtClean="0">
                <a:latin typeface="AhnbergHand" charset="0"/>
                <a:ea typeface="AhnbergHand" charset="0"/>
                <a:cs typeface="AhnbergHand" charset="0"/>
              </a:rPr>
              <a:t>Is that viable?</a:t>
            </a:r>
          </a:p>
        </p:txBody>
      </p:sp>
    </p:spTree>
    <p:extLst>
      <p:ext uri="{BB962C8B-B14F-4D97-AF65-F5344CB8AC3E}">
        <p14:creationId xmlns:p14="http://schemas.microsoft.com/office/powerpoint/2010/main" val="11648158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94944" y="463296"/>
            <a:ext cx="5715026" cy="830997"/>
          </a:xfrm>
          <a:prstGeom prst="rect">
            <a:avLst/>
          </a:prstGeom>
          <a:noFill/>
        </p:spPr>
        <p:txBody>
          <a:bodyPr wrap="none" rtlCol="0">
            <a:spAutoFit/>
          </a:bodyPr>
          <a:lstStyle/>
          <a:p>
            <a:r>
              <a:rPr lang="en-US" sz="4800" dirty="0" smtClean="0">
                <a:solidFill>
                  <a:srgbClr val="0070C0"/>
                </a:solidFill>
                <a:latin typeface="Powderfinger Type" charset="0"/>
                <a:ea typeface="Powderfinger Type" charset="0"/>
                <a:cs typeface="Powderfinger Type" charset="0"/>
              </a:rPr>
              <a:t>In other words</a:t>
            </a:r>
            <a:r>
              <a:rPr lang="mr-IN" sz="4800" dirty="0" smtClean="0">
                <a:solidFill>
                  <a:srgbClr val="0070C0"/>
                </a:solidFill>
                <a:latin typeface="Powderfinger Type" charset="0"/>
                <a:ea typeface="Powderfinger Type" charset="0"/>
                <a:cs typeface="Powderfinger Type" charset="0"/>
              </a:rPr>
              <a:t>…</a:t>
            </a:r>
            <a:endParaRPr lang="en-US" sz="4800" dirty="0">
              <a:solidFill>
                <a:srgbClr val="0070C0"/>
              </a:solidFill>
              <a:latin typeface="Powderfinger Type" charset="0"/>
              <a:ea typeface="Powderfinger Type" charset="0"/>
              <a:cs typeface="Powderfinger Type" charset="0"/>
            </a:endParaRPr>
          </a:p>
        </p:txBody>
      </p:sp>
      <p:sp>
        <p:nvSpPr>
          <p:cNvPr id="3" name="TextBox 2"/>
          <p:cNvSpPr txBox="1"/>
          <p:nvPr/>
        </p:nvSpPr>
        <p:spPr>
          <a:xfrm>
            <a:off x="1131922" y="1719072"/>
            <a:ext cx="9529379" cy="830997"/>
          </a:xfrm>
          <a:prstGeom prst="rect">
            <a:avLst/>
          </a:prstGeom>
          <a:noFill/>
        </p:spPr>
        <p:txBody>
          <a:bodyPr wrap="square" rtlCol="0">
            <a:spAutoFit/>
          </a:bodyPr>
          <a:lstStyle/>
          <a:p>
            <a:r>
              <a:rPr lang="en-US" sz="2400" dirty="0" smtClean="0">
                <a:latin typeface="AhnbergHand" charset="0"/>
                <a:ea typeface="AhnbergHand" charset="0"/>
                <a:cs typeface="AhnbergHand" charset="0"/>
              </a:rPr>
              <a:t>What do we rely on today in IPv4 that does not appear to have a </a:t>
            </a:r>
            <a:r>
              <a:rPr lang="en-US" sz="2400" smtClean="0">
                <a:latin typeface="AhnbergHand" charset="0"/>
                <a:ea typeface="AhnbergHand" charset="0"/>
                <a:cs typeface="AhnbergHand" charset="0"/>
              </a:rPr>
              <a:t>clear working counterpart </a:t>
            </a:r>
            <a:r>
              <a:rPr lang="en-US" sz="2400" dirty="0" smtClean="0">
                <a:latin typeface="AhnbergHand" charset="0"/>
                <a:ea typeface="AhnbergHand" charset="0"/>
                <a:cs typeface="AhnbergHand" charset="0"/>
              </a:rPr>
              <a:t>in IPv6?</a:t>
            </a:r>
          </a:p>
        </p:txBody>
      </p:sp>
      <p:sp>
        <p:nvSpPr>
          <p:cNvPr id="4" name="TextBox 3"/>
          <p:cNvSpPr txBox="1"/>
          <p:nvPr/>
        </p:nvSpPr>
        <p:spPr>
          <a:xfrm>
            <a:off x="1131922" y="3540806"/>
            <a:ext cx="9529379" cy="1569660"/>
          </a:xfrm>
          <a:prstGeom prst="rect">
            <a:avLst/>
          </a:prstGeom>
          <a:solidFill>
            <a:schemeClr val="bg1"/>
          </a:solidFill>
        </p:spPr>
        <p:txBody>
          <a:bodyPr wrap="square" rtlCol="0">
            <a:spAutoFit/>
          </a:bodyPr>
          <a:lstStyle/>
          <a:p>
            <a:r>
              <a:rPr lang="en-US" sz="2400" dirty="0" smtClean="0">
                <a:solidFill>
                  <a:schemeClr val="accent4">
                    <a:lumMod val="50000"/>
                  </a:schemeClr>
                </a:solidFill>
                <a:latin typeface="AhnbergHand" charset="0"/>
                <a:ea typeface="AhnbergHand" charset="0"/>
                <a:cs typeface="AhnbergHand" charset="0"/>
              </a:rPr>
              <a:t>If the answer is “nothing” then we are done!</a:t>
            </a:r>
          </a:p>
          <a:p>
            <a:endParaRPr lang="en-US" sz="2400" dirty="0">
              <a:solidFill>
                <a:schemeClr val="accent4">
                  <a:lumMod val="50000"/>
                </a:schemeClr>
              </a:solidFill>
              <a:latin typeface="AhnbergHand" charset="0"/>
              <a:ea typeface="AhnbergHand" charset="0"/>
              <a:cs typeface="AhnbergHand" charset="0"/>
            </a:endParaRPr>
          </a:p>
          <a:p>
            <a:r>
              <a:rPr lang="en-US" sz="2400" dirty="0" smtClean="0">
                <a:solidFill>
                  <a:schemeClr val="accent4">
                    <a:lumMod val="50000"/>
                  </a:schemeClr>
                </a:solidFill>
                <a:latin typeface="AhnbergHand" charset="0"/>
                <a:ea typeface="AhnbergHand" charset="0"/>
                <a:cs typeface="AhnbergHand" charset="0"/>
              </a:rPr>
              <a:t>But if there are issues here, then we should be working on it!</a:t>
            </a:r>
          </a:p>
        </p:txBody>
      </p:sp>
    </p:spTree>
    <p:extLst>
      <p:ext uri="{BB962C8B-B14F-4D97-AF65-F5344CB8AC3E}">
        <p14:creationId xmlns:p14="http://schemas.microsoft.com/office/powerpoint/2010/main" val="2042659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TextBox 157"/>
          <p:cNvSpPr txBox="1"/>
          <p:nvPr/>
        </p:nvSpPr>
        <p:spPr>
          <a:xfrm>
            <a:off x="617559" y="273817"/>
            <a:ext cx="4907113" cy="584775"/>
          </a:xfrm>
          <a:prstGeom prst="rect">
            <a:avLst/>
          </a:prstGeom>
          <a:noFill/>
        </p:spPr>
        <p:txBody>
          <a:bodyPr wrap="none" rtlCol="0">
            <a:spAutoFit/>
          </a:bodyPr>
          <a:lstStyle/>
          <a:p>
            <a:r>
              <a:rPr lang="en-US" sz="3200" dirty="0" smtClean="0">
                <a:solidFill>
                  <a:srgbClr val="0070C0"/>
                </a:solidFill>
                <a:latin typeface="Powderfinger Type" charset="0"/>
                <a:ea typeface="Powderfinger Type" charset="0"/>
                <a:cs typeface="Powderfinger Type" charset="0"/>
              </a:rPr>
              <a:t>IPv6: What changed?</a:t>
            </a:r>
            <a:endParaRPr lang="en-US" sz="3200" dirty="0">
              <a:solidFill>
                <a:srgbClr val="0070C0"/>
              </a:solidFill>
              <a:latin typeface="Powderfinger Type" charset="0"/>
              <a:ea typeface="Powderfinger Type" charset="0"/>
              <a:cs typeface="Powderfinger Type" charset="0"/>
            </a:endParaRPr>
          </a:p>
        </p:txBody>
      </p:sp>
      <p:sp>
        <p:nvSpPr>
          <p:cNvPr id="2" name="TextBox 1"/>
          <p:cNvSpPr txBox="1"/>
          <p:nvPr/>
        </p:nvSpPr>
        <p:spPr>
          <a:xfrm>
            <a:off x="1688124" y="1477108"/>
            <a:ext cx="5662127" cy="369332"/>
          </a:xfrm>
          <a:prstGeom prst="rect">
            <a:avLst/>
          </a:prstGeom>
          <a:noFill/>
        </p:spPr>
        <p:txBody>
          <a:bodyPr wrap="none" rtlCol="0">
            <a:spAutoFit/>
          </a:bodyPr>
          <a:lstStyle/>
          <a:p>
            <a:r>
              <a:rPr lang="en-US" dirty="0" smtClean="0">
                <a:solidFill>
                  <a:schemeClr val="bg1">
                    <a:lumMod val="85000"/>
                  </a:schemeClr>
                </a:solidFill>
                <a:latin typeface="AhnbergHand" charset="0"/>
                <a:ea typeface="AhnbergHand" charset="0"/>
                <a:cs typeface="AhnbergHand" charset="0"/>
              </a:rPr>
              <a:t>Type of </a:t>
            </a:r>
            <a:r>
              <a:rPr lang="en-US" smtClean="0">
                <a:solidFill>
                  <a:schemeClr val="bg1">
                    <a:lumMod val="85000"/>
                  </a:schemeClr>
                </a:solidFill>
                <a:latin typeface="AhnbergHand" charset="0"/>
                <a:ea typeface="AhnbergHand" charset="0"/>
                <a:cs typeface="AhnbergHand" charset="0"/>
              </a:rPr>
              <a:t>Service is changed to Traffic Class</a:t>
            </a:r>
            <a:endParaRPr lang="en-US">
              <a:solidFill>
                <a:schemeClr val="bg1">
                  <a:lumMod val="85000"/>
                </a:schemeClr>
              </a:solidFill>
              <a:latin typeface="AhnbergHand" charset="0"/>
              <a:ea typeface="AhnbergHand" charset="0"/>
              <a:cs typeface="AhnbergHand" charset="0"/>
            </a:endParaRPr>
          </a:p>
        </p:txBody>
      </p:sp>
      <p:sp>
        <p:nvSpPr>
          <p:cNvPr id="150" name="TextBox 149"/>
          <p:cNvSpPr txBox="1"/>
          <p:nvPr/>
        </p:nvSpPr>
        <p:spPr>
          <a:xfrm>
            <a:off x="1688124" y="3411958"/>
            <a:ext cx="8605241" cy="369332"/>
          </a:xfrm>
          <a:prstGeom prst="rect">
            <a:avLst/>
          </a:prstGeom>
          <a:noFill/>
        </p:spPr>
        <p:txBody>
          <a:bodyPr wrap="none" rtlCol="0">
            <a:spAutoFit/>
          </a:bodyPr>
          <a:lstStyle/>
          <a:p>
            <a:r>
              <a:rPr lang="en-US" dirty="0" smtClean="0">
                <a:solidFill>
                  <a:srgbClr val="FF0000"/>
                </a:solidFill>
                <a:latin typeface="AhnbergHand" charset="0"/>
                <a:ea typeface="AhnbergHand" charset="0"/>
                <a:cs typeface="AhnbergHand" charset="0"/>
              </a:rPr>
              <a:t>32 bit Fragmentation Control were pushed into an </a:t>
            </a:r>
            <a:r>
              <a:rPr lang="en-US" smtClean="0">
                <a:solidFill>
                  <a:srgbClr val="FF0000"/>
                </a:solidFill>
                <a:latin typeface="AhnbergHand" charset="0"/>
                <a:ea typeface="AhnbergHand" charset="0"/>
                <a:cs typeface="AhnbergHand" charset="0"/>
              </a:rPr>
              <a:t>Extension Header</a:t>
            </a:r>
          </a:p>
        </p:txBody>
      </p:sp>
      <p:sp>
        <p:nvSpPr>
          <p:cNvPr id="151" name="TextBox 150"/>
          <p:cNvSpPr txBox="1"/>
          <p:nvPr/>
        </p:nvSpPr>
        <p:spPr>
          <a:xfrm>
            <a:off x="1688124" y="2223469"/>
            <a:ext cx="2231701" cy="369332"/>
          </a:xfrm>
          <a:prstGeom prst="rect">
            <a:avLst/>
          </a:prstGeom>
          <a:noFill/>
        </p:spPr>
        <p:txBody>
          <a:bodyPr wrap="none" rtlCol="0">
            <a:spAutoFit/>
          </a:bodyPr>
          <a:lstStyle/>
          <a:p>
            <a:r>
              <a:rPr lang="en-US" dirty="0" smtClean="0">
                <a:solidFill>
                  <a:schemeClr val="bg1">
                    <a:lumMod val="85000"/>
                  </a:schemeClr>
                </a:solidFill>
                <a:latin typeface="AhnbergHand" charset="0"/>
                <a:ea typeface="AhnbergHand" charset="0"/>
                <a:cs typeface="AhnbergHand" charset="0"/>
              </a:rPr>
              <a:t>Flow Label Added</a:t>
            </a:r>
          </a:p>
        </p:txBody>
      </p:sp>
      <p:sp>
        <p:nvSpPr>
          <p:cNvPr id="152" name="TextBox 151"/>
          <p:cNvSpPr txBox="1"/>
          <p:nvPr/>
        </p:nvSpPr>
        <p:spPr>
          <a:xfrm>
            <a:off x="1688124" y="2812180"/>
            <a:ext cx="7192995" cy="369332"/>
          </a:xfrm>
          <a:prstGeom prst="rect">
            <a:avLst/>
          </a:prstGeom>
          <a:noFill/>
        </p:spPr>
        <p:txBody>
          <a:bodyPr wrap="none" rtlCol="0">
            <a:spAutoFit/>
          </a:bodyPr>
          <a:lstStyle/>
          <a:p>
            <a:r>
              <a:rPr lang="en-US" dirty="0" smtClean="0">
                <a:solidFill>
                  <a:srgbClr val="FF0000"/>
                </a:solidFill>
                <a:latin typeface="AhnbergHand" charset="0"/>
                <a:ea typeface="AhnbergHand" charset="0"/>
                <a:cs typeface="AhnbergHand" charset="0"/>
              </a:rPr>
              <a:t>Options and Protocol fields replaced by Extension Headers</a:t>
            </a:r>
          </a:p>
        </p:txBody>
      </p:sp>
      <p:sp>
        <p:nvSpPr>
          <p:cNvPr id="153" name="TextBox 152"/>
          <p:cNvSpPr txBox="1"/>
          <p:nvPr/>
        </p:nvSpPr>
        <p:spPr>
          <a:xfrm>
            <a:off x="1688124" y="4069655"/>
            <a:ext cx="5322291" cy="369332"/>
          </a:xfrm>
          <a:prstGeom prst="rect">
            <a:avLst/>
          </a:prstGeom>
          <a:noFill/>
        </p:spPr>
        <p:txBody>
          <a:bodyPr wrap="none" rtlCol="0">
            <a:spAutoFit/>
          </a:bodyPr>
          <a:lstStyle/>
          <a:p>
            <a:r>
              <a:rPr lang="en-US" dirty="0" smtClean="0">
                <a:solidFill>
                  <a:schemeClr val="bg1">
                    <a:lumMod val="75000"/>
                  </a:schemeClr>
                </a:solidFill>
                <a:latin typeface="AhnbergHand" charset="0"/>
                <a:ea typeface="AhnbergHand" charset="0"/>
                <a:cs typeface="AhnbergHand" charset="0"/>
              </a:rPr>
              <a:t>Checksum becomes a media </a:t>
            </a:r>
            <a:r>
              <a:rPr lang="en-US" smtClean="0">
                <a:solidFill>
                  <a:schemeClr val="bg1">
                    <a:lumMod val="75000"/>
                  </a:schemeClr>
                </a:solidFill>
                <a:latin typeface="AhnbergHand" charset="0"/>
                <a:ea typeface="AhnbergHand" charset="0"/>
                <a:cs typeface="AhnbergHand" charset="0"/>
              </a:rPr>
              <a:t>layer function</a:t>
            </a:r>
            <a:endParaRPr lang="en-US" dirty="0" smtClean="0">
              <a:solidFill>
                <a:schemeClr val="bg1">
                  <a:lumMod val="75000"/>
                </a:schemeClr>
              </a:solidFill>
              <a:latin typeface="AhnbergHand" charset="0"/>
              <a:ea typeface="AhnbergHand" charset="0"/>
              <a:cs typeface="AhnbergHand" charset="0"/>
            </a:endParaRPr>
          </a:p>
        </p:txBody>
      </p:sp>
      <p:sp>
        <p:nvSpPr>
          <p:cNvPr id="5" name="TextBox 4"/>
          <p:cNvSpPr txBox="1"/>
          <p:nvPr/>
        </p:nvSpPr>
        <p:spPr>
          <a:xfrm rot="20981084">
            <a:off x="1809449" y="4627497"/>
            <a:ext cx="9576444" cy="1384995"/>
          </a:xfrm>
          <a:prstGeom prst="rect">
            <a:avLst/>
          </a:prstGeom>
          <a:solidFill>
            <a:schemeClr val="bg1"/>
          </a:solidFill>
        </p:spPr>
        <p:txBody>
          <a:bodyPr wrap="square" rtlCol="0">
            <a:spAutoFit/>
          </a:bodyPr>
          <a:lstStyle/>
          <a:p>
            <a:pPr algn="ctr"/>
            <a:r>
              <a:rPr lang="en-US" sz="2800" dirty="0" smtClean="0">
                <a:latin typeface="AhnbergHand" charset="0"/>
                <a:ea typeface="AhnbergHand" charset="0"/>
                <a:cs typeface="AhnbergHand" charset="0"/>
              </a:rPr>
              <a:t>The substantive change with IPv6 is the handling of </a:t>
            </a:r>
            <a:r>
              <a:rPr lang="en-US" sz="2800" dirty="0">
                <a:latin typeface="AhnbergHand" charset="0"/>
                <a:ea typeface="AhnbergHand" charset="0"/>
                <a:cs typeface="AhnbergHand" charset="0"/>
              </a:rPr>
              <a:t>f</a:t>
            </a:r>
            <a:r>
              <a:rPr lang="en-US" sz="2800" dirty="0" smtClean="0">
                <a:latin typeface="AhnbergHand" charset="0"/>
                <a:ea typeface="AhnbergHand" charset="0"/>
                <a:cs typeface="AhnbergHand" charset="0"/>
              </a:rPr>
              <a:t>ragmentation and </a:t>
            </a:r>
            <a:r>
              <a:rPr lang="en-US" sz="2800" dirty="0">
                <a:latin typeface="AhnbergHand" charset="0"/>
                <a:ea typeface="AhnbergHand" charset="0"/>
                <a:cs typeface="AhnbergHand" charset="0"/>
              </a:rPr>
              <a:t>the use of Extension </a:t>
            </a:r>
            <a:r>
              <a:rPr lang="en-US" sz="2800" dirty="0" smtClean="0">
                <a:latin typeface="AhnbergHand" charset="0"/>
                <a:ea typeface="AhnbergHand" charset="0"/>
                <a:cs typeface="AhnbergHand" charset="0"/>
              </a:rPr>
              <a:t>Headers </a:t>
            </a:r>
            <a:endParaRPr lang="en-US" sz="2800" dirty="0">
              <a:latin typeface="AhnbergHand" charset="0"/>
              <a:ea typeface="AhnbergHand" charset="0"/>
              <a:cs typeface="AhnbergHand" charset="0"/>
            </a:endParaRPr>
          </a:p>
        </p:txBody>
      </p:sp>
    </p:spTree>
    <p:extLst>
      <p:ext uri="{BB962C8B-B14F-4D97-AF65-F5344CB8AC3E}">
        <p14:creationId xmlns:p14="http://schemas.microsoft.com/office/powerpoint/2010/main" val="6829350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
          <p:cNvSpPr/>
          <p:nvPr/>
        </p:nvSpPr>
        <p:spPr>
          <a:xfrm>
            <a:off x="4056174" y="2122691"/>
            <a:ext cx="1905074" cy="420881"/>
          </a:xfrm>
          <a:custGeom>
            <a:avLst/>
            <a:gdLst>
              <a:gd name="connsiteX0" fmla="*/ 298112 w 1905074"/>
              <a:gd name="connsiteY0" fmla="*/ 34886 h 420881"/>
              <a:gd name="connsiteX1" fmla="*/ 1186386 w 1905074"/>
              <a:gd name="connsiteY1" fmla="*/ 34886 h 420881"/>
              <a:gd name="connsiteX2" fmla="*/ 1743735 w 1905074"/>
              <a:gd name="connsiteY2" fmla="*/ 8761 h 420881"/>
              <a:gd name="connsiteX3" fmla="*/ 1830820 w 1905074"/>
              <a:gd name="connsiteY3" fmla="*/ 34886 h 420881"/>
              <a:gd name="connsiteX4" fmla="*/ 1830820 w 1905074"/>
              <a:gd name="connsiteY4" fmla="*/ 357103 h 420881"/>
              <a:gd name="connsiteX5" fmla="*/ 1778569 w 1905074"/>
              <a:gd name="connsiteY5" fmla="*/ 400646 h 420881"/>
              <a:gd name="connsiteX6" fmla="*/ 298112 w 1905074"/>
              <a:gd name="connsiteY6" fmla="*/ 409355 h 420881"/>
              <a:gd name="connsiteX7" fmla="*/ 54272 w 1905074"/>
              <a:gd name="connsiteY7" fmla="*/ 409355 h 420881"/>
              <a:gd name="connsiteX8" fmla="*/ 2020 w 1905074"/>
              <a:gd name="connsiteY8" fmla="*/ 418063 h 420881"/>
              <a:gd name="connsiteX9" fmla="*/ 10729 w 1905074"/>
              <a:gd name="connsiteY9" fmla="*/ 383229 h 420881"/>
              <a:gd name="connsiteX10" fmla="*/ 10729 w 1905074"/>
              <a:gd name="connsiteY10" fmla="*/ 69721 h 420881"/>
              <a:gd name="connsiteX11" fmla="*/ 132649 w 1905074"/>
              <a:gd name="connsiteY11" fmla="*/ 61012 h 420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05074" h="420881">
                <a:moveTo>
                  <a:pt x="298112" y="34886"/>
                </a:moveTo>
                <a:lnTo>
                  <a:pt x="1186386" y="34886"/>
                </a:lnTo>
                <a:cubicBezTo>
                  <a:pt x="1427323" y="30532"/>
                  <a:pt x="1636329" y="8761"/>
                  <a:pt x="1743735" y="8761"/>
                </a:cubicBezTo>
                <a:cubicBezTo>
                  <a:pt x="1851141" y="8761"/>
                  <a:pt x="1816306" y="-23171"/>
                  <a:pt x="1830820" y="34886"/>
                </a:cubicBezTo>
                <a:cubicBezTo>
                  <a:pt x="1845334" y="92943"/>
                  <a:pt x="1839529" y="296143"/>
                  <a:pt x="1830820" y="357103"/>
                </a:cubicBezTo>
                <a:cubicBezTo>
                  <a:pt x="1822112" y="418063"/>
                  <a:pt x="2034020" y="391937"/>
                  <a:pt x="1778569" y="400646"/>
                </a:cubicBezTo>
                <a:cubicBezTo>
                  <a:pt x="1523118" y="409355"/>
                  <a:pt x="298112" y="409355"/>
                  <a:pt x="298112" y="409355"/>
                </a:cubicBezTo>
                <a:lnTo>
                  <a:pt x="54272" y="409355"/>
                </a:lnTo>
                <a:cubicBezTo>
                  <a:pt x="4923" y="410806"/>
                  <a:pt x="9277" y="422417"/>
                  <a:pt x="2020" y="418063"/>
                </a:cubicBezTo>
                <a:cubicBezTo>
                  <a:pt x="-5237" y="413709"/>
                  <a:pt x="9277" y="441286"/>
                  <a:pt x="10729" y="383229"/>
                </a:cubicBezTo>
                <a:cubicBezTo>
                  <a:pt x="12180" y="325172"/>
                  <a:pt x="-9591" y="123424"/>
                  <a:pt x="10729" y="69721"/>
                </a:cubicBezTo>
                <a:cubicBezTo>
                  <a:pt x="31049" y="16018"/>
                  <a:pt x="81849" y="38515"/>
                  <a:pt x="132649" y="61012"/>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Freeform 2"/>
          <p:cNvSpPr/>
          <p:nvPr/>
        </p:nvSpPr>
        <p:spPr>
          <a:xfrm>
            <a:off x="4093029" y="1927889"/>
            <a:ext cx="2033807" cy="255814"/>
          </a:xfrm>
          <a:custGeom>
            <a:avLst/>
            <a:gdLst>
              <a:gd name="connsiteX0" fmla="*/ 0 w 2033807"/>
              <a:gd name="connsiteY0" fmla="*/ 255814 h 255814"/>
              <a:gd name="connsiteX1" fmla="*/ 156754 w 2033807"/>
              <a:gd name="connsiteY1" fmla="*/ 142603 h 255814"/>
              <a:gd name="connsiteX2" fmla="*/ 313508 w 2033807"/>
              <a:gd name="connsiteY2" fmla="*/ 29391 h 255814"/>
              <a:gd name="connsiteX3" fmla="*/ 357051 w 2033807"/>
              <a:gd name="connsiteY3" fmla="*/ 29391 h 255814"/>
              <a:gd name="connsiteX4" fmla="*/ 1872342 w 2033807"/>
              <a:gd name="connsiteY4" fmla="*/ 3265 h 255814"/>
              <a:gd name="connsiteX5" fmla="*/ 2002971 w 2033807"/>
              <a:gd name="connsiteY5" fmla="*/ 3265 h 255814"/>
              <a:gd name="connsiteX6" fmla="*/ 1985554 w 2033807"/>
              <a:gd name="connsiteY6" fmla="*/ 29391 h 255814"/>
              <a:gd name="connsiteX7" fmla="*/ 1828800 w 2033807"/>
              <a:gd name="connsiteY7" fmla="*/ 160020 h 255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33807" h="255814">
                <a:moveTo>
                  <a:pt x="0" y="255814"/>
                </a:moveTo>
                <a:lnTo>
                  <a:pt x="156754" y="142603"/>
                </a:lnTo>
                <a:cubicBezTo>
                  <a:pt x="209005" y="104866"/>
                  <a:pt x="280125" y="48260"/>
                  <a:pt x="313508" y="29391"/>
                </a:cubicBezTo>
                <a:cubicBezTo>
                  <a:pt x="346891" y="10522"/>
                  <a:pt x="357051" y="29391"/>
                  <a:pt x="357051" y="29391"/>
                </a:cubicBezTo>
                <a:lnTo>
                  <a:pt x="1872342" y="3265"/>
                </a:lnTo>
                <a:cubicBezTo>
                  <a:pt x="2146662" y="-1089"/>
                  <a:pt x="1984102" y="-1089"/>
                  <a:pt x="2002971" y="3265"/>
                </a:cubicBezTo>
                <a:cubicBezTo>
                  <a:pt x="2021840" y="7619"/>
                  <a:pt x="2014582" y="3265"/>
                  <a:pt x="1985554" y="29391"/>
                </a:cubicBezTo>
                <a:cubicBezTo>
                  <a:pt x="1956526" y="55517"/>
                  <a:pt x="1828800" y="160020"/>
                  <a:pt x="1828800" y="16002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reeform 3"/>
          <p:cNvSpPr/>
          <p:nvPr/>
        </p:nvSpPr>
        <p:spPr>
          <a:xfrm>
            <a:off x="5904411" y="2296914"/>
            <a:ext cx="235132" cy="209006"/>
          </a:xfrm>
          <a:custGeom>
            <a:avLst/>
            <a:gdLst>
              <a:gd name="connsiteX0" fmla="*/ 0 w 235132"/>
              <a:gd name="connsiteY0" fmla="*/ 209006 h 209006"/>
              <a:gd name="connsiteX1" fmla="*/ 95795 w 235132"/>
              <a:gd name="connsiteY1" fmla="*/ 130629 h 209006"/>
              <a:gd name="connsiteX2" fmla="*/ 235132 w 235132"/>
              <a:gd name="connsiteY2" fmla="*/ 0 h 209006"/>
            </a:gdLst>
            <a:ahLst/>
            <a:cxnLst>
              <a:cxn ang="0">
                <a:pos x="connsiteX0" y="connsiteY0"/>
              </a:cxn>
              <a:cxn ang="0">
                <a:pos x="connsiteX1" y="connsiteY1"/>
              </a:cxn>
              <a:cxn ang="0">
                <a:pos x="connsiteX2" y="connsiteY2"/>
              </a:cxn>
            </a:cxnLst>
            <a:rect l="l" t="t" r="r" b="b"/>
            <a:pathLst>
              <a:path w="235132" h="209006">
                <a:moveTo>
                  <a:pt x="0" y="209006"/>
                </a:moveTo>
                <a:cubicBezTo>
                  <a:pt x="28303" y="187234"/>
                  <a:pt x="56606" y="165463"/>
                  <a:pt x="95795" y="130629"/>
                </a:cubicBezTo>
                <a:cubicBezTo>
                  <a:pt x="134984" y="95795"/>
                  <a:pt x="211909" y="23223"/>
                  <a:pt x="235132" y="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reeform 4"/>
          <p:cNvSpPr/>
          <p:nvPr/>
        </p:nvSpPr>
        <p:spPr>
          <a:xfrm>
            <a:off x="6113417" y="1939863"/>
            <a:ext cx="8709" cy="304800"/>
          </a:xfrm>
          <a:custGeom>
            <a:avLst/>
            <a:gdLst>
              <a:gd name="connsiteX0" fmla="*/ 8709 w 8709"/>
              <a:gd name="connsiteY0" fmla="*/ 0 h 304800"/>
              <a:gd name="connsiteX1" fmla="*/ 0 w 8709"/>
              <a:gd name="connsiteY1" fmla="*/ 304800 h 304800"/>
            </a:gdLst>
            <a:ahLst/>
            <a:cxnLst>
              <a:cxn ang="0">
                <a:pos x="connsiteX0" y="connsiteY0"/>
              </a:cxn>
              <a:cxn ang="0">
                <a:pos x="connsiteX1" y="connsiteY1"/>
              </a:cxn>
            </a:cxnLst>
            <a:rect l="l" t="t" r="r" b="b"/>
            <a:pathLst>
              <a:path w="8709" h="304800">
                <a:moveTo>
                  <a:pt x="8709" y="0"/>
                </a:moveTo>
                <a:lnTo>
                  <a:pt x="0" y="304800"/>
                </a:ln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304467" y="2198143"/>
            <a:ext cx="1351652" cy="307777"/>
          </a:xfrm>
          <a:prstGeom prst="rect">
            <a:avLst/>
          </a:prstGeom>
          <a:noFill/>
        </p:spPr>
        <p:txBody>
          <a:bodyPr wrap="none" rtlCol="0">
            <a:spAutoFit/>
          </a:bodyPr>
          <a:lstStyle/>
          <a:p>
            <a:r>
              <a:rPr lang="en-US" sz="1400" smtClean="0">
                <a:latin typeface="AhnbergHand" charset="0"/>
                <a:ea typeface="AhnbergHand" charset="0"/>
                <a:cs typeface="AhnbergHand" charset="0"/>
              </a:rPr>
              <a:t>IPv4 Router</a:t>
            </a:r>
            <a:endParaRPr lang="en-US" sz="1400" dirty="0">
              <a:latin typeface="AhnbergHand" charset="0"/>
              <a:ea typeface="AhnbergHand" charset="0"/>
              <a:cs typeface="AhnbergHand" charset="0"/>
            </a:endParaRPr>
          </a:p>
        </p:txBody>
      </p:sp>
      <p:sp>
        <p:nvSpPr>
          <p:cNvPr id="7" name="Freeform 6"/>
          <p:cNvSpPr/>
          <p:nvPr/>
        </p:nvSpPr>
        <p:spPr>
          <a:xfrm>
            <a:off x="1637211" y="2157563"/>
            <a:ext cx="2271282" cy="296106"/>
          </a:xfrm>
          <a:custGeom>
            <a:avLst/>
            <a:gdLst>
              <a:gd name="connsiteX0" fmla="*/ 0 w 3264059"/>
              <a:gd name="connsiteY0" fmla="*/ 130643 h 296106"/>
              <a:gd name="connsiteX1" fmla="*/ 1767840 w 3264059"/>
              <a:gd name="connsiteY1" fmla="*/ 121934 h 296106"/>
              <a:gd name="connsiteX2" fmla="*/ 3187337 w 3264059"/>
              <a:gd name="connsiteY2" fmla="*/ 165477 h 296106"/>
              <a:gd name="connsiteX3" fmla="*/ 2943497 w 3264059"/>
              <a:gd name="connsiteY3" fmla="*/ 14 h 296106"/>
              <a:gd name="connsiteX4" fmla="*/ 3257006 w 3264059"/>
              <a:gd name="connsiteY4" fmla="*/ 156769 h 296106"/>
              <a:gd name="connsiteX5" fmla="*/ 3161212 w 3264059"/>
              <a:gd name="connsiteY5" fmla="*/ 296106 h 2961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64059" h="296106">
                <a:moveTo>
                  <a:pt x="0" y="130643"/>
                </a:moveTo>
                <a:lnTo>
                  <a:pt x="1767840" y="121934"/>
                </a:lnTo>
                <a:cubicBezTo>
                  <a:pt x="2299063" y="127740"/>
                  <a:pt x="2991394" y="185797"/>
                  <a:pt x="3187337" y="165477"/>
                </a:cubicBezTo>
                <a:cubicBezTo>
                  <a:pt x="3383280" y="145157"/>
                  <a:pt x="2931886" y="1465"/>
                  <a:pt x="2943497" y="14"/>
                </a:cubicBezTo>
                <a:cubicBezTo>
                  <a:pt x="2955109" y="-1437"/>
                  <a:pt x="3220720" y="107420"/>
                  <a:pt x="3257006" y="156769"/>
                </a:cubicBezTo>
                <a:cubicBezTo>
                  <a:pt x="3293292" y="206118"/>
                  <a:pt x="3178629" y="272883"/>
                  <a:pt x="3161212" y="296106"/>
                </a:cubicBezTo>
              </a:path>
            </a:pathLst>
          </a:custGeom>
          <a:noFill/>
          <a:ln w="7620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6235337" y="2122743"/>
            <a:ext cx="2264529" cy="313509"/>
          </a:xfrm>
          <a:custGeom>
            <a:avLst/>
            <a:gdLst>
              <a:gd name="connsiteX0" fmla="*/ 0 w 2264529"/>
              <a:gd name="connsiteY0" fmla="*/ 113211 h 313509"/>
              <a:gd name="connsiteX1" fmla="*/ 1219200 w 2264529"/>
              <a:gd name="connsiteY1" fmla="*/ 121920 h 313509"/>
              <a:gd name="connsiteX2" fmla="*/ 2203269 w 2264529"/>
              <a:gd name="connsiteY2" fmla="*/ 104503 h 313509"/>
              <a:gd name="connsiteX3" fmla="*/ 1976846 w 2264529"/>
              <a:gd name="connsiteY3" fmla="*/ 0 h 313509"/>
              <a:gd name="connsiteX4" fmla="*/ 2264229 w 2264529"/>
              <a:gd name="connsiteY4" fmla="*/ 104503 h 313509"/>
              <a:gd name="connsiteX5" fmla="*/ 2020389 w 2264529"/>
              <a:gd name="connsiteY5" fmla="*/ 313509 h 313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264529" h="313509">
                <a:moveTo>
                  <a:pt x="0" y="113211"/>
                </a:moveTo>
                <a:lnTo>
                  <a:pt x="1219200" y="121920"/>
                </a:lnTo>
                <a:cubicBezTo>
                  <a:pt x="1586411" y="120469"/>
                  <a:pt x="2076995" y="124823"/>
                  <a:pt x="2203269" y="104503"/>
                </a:cubicBezTo>
                <a:cubicBezTo>
                  <a:pt x="2329543" y="84183"/>
                  <a:pt x="1966686" y="0"/>
                  <a:pt x="1976846" y="0"/>
                </a:cubicBezTo>
                <a:cubicBezTo>
                  <a:pt x="1987006" y="0"/>
                  <a:pt x="2256972" y="52251"/>
                  <a:pt x="2264229" y="104503"/>
                </a:cubicBezTo>
                <a:cubicBezTo>
                  <a:pt x="2271486" y="156755"/>
                  <a:pt x="2145937" y="235132"/>
                  <a:pt x="2020389" y="313509"/>
                </a:cubicBez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3100914" y="1354198"/>
            <a:ext cx="540899" cy="768493"/>
          </a:xfrm>
          <a:custGeom>
            <a:avLst/>
            <a:gdLst>
              <a:gd name="connsiteX0" fmla="*/ 0 w 540899"/>
              <a:gd name="connsiteY0" fmla="*/ 74711 h 768493"/>
              <a:gd name="connsiteX1" fmla="*/ 17418 w 540899"/>
              <a:gd name="connsiteY1" fmla="*/ 588517 h 768493"/>
              <a:gd name="connsiteX2" fmla="*/ 17418 w 540899"/>
              <a:gd name="connsiteY2" fmla="*/ 745271 h 768493"/>
              <a:gd name="connsiteX3" fmla="*/ 78378 w 540899"/>
              <a:gd name="connsiteY3" fmla="*/ 762688 h 768493"/>
              <a:gd name="connsiteX4" fmla="*/ 470263 w 540899"/>
              <a:gd name="connsiteY4" fmla="*/ 762688 h 768493"/>
              <a:gd name="connsiteX5" fmla="*/ 531223 w 540899"/>
              <a:gd name="connsiteY5" fmla="*/ 762688 h 768493"/>
              <a:gd name="connsiteX6" fmla="*/ 539932 w 540899"/>
              <a:gd name="connsiteY6" fmla="*/ 684311 h 768493"/>
              <a:gd name="connsiteX7" fmla="*/ 522515 w 540899"/>
              <a:gd name="connsiteY7" fmla="*/ 66002 h 768493"/>
              <a:gd name="connsiteX8" fmla="*/ 478972 w 540899"/>
              <a:gd name="connsiteY8" fmla="*/ 13751 h 768493"/>
              <a:gd name="connsiteX9" fmla="*/ 95795 w 540899"/>
              <a:gd name="connsiteY9" fmla="*/ 31168 h 768493"/>
              <a:gd name="connsiteX10" fmla="*/ 60960 w 540899"/>
              <a:gd name="connsiteY10" fmla="*/ 22460 h 768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0899" h="768493">
                <a:moveTo>
                  <a:pt x="0" y="74711"/>
                </a:moveTo>
                <a:cubicBezTo>
                  <a:pt x="7257" y="275734"/>
                  <a:pt x="14515" y="476757"/>
                  <a:pt x="17418" y="588517"/>
                </a:cubicBezTo>
                <a:cubicBezTo>
                  <a:pt x="20321" y="700277"/>
                  <a:pt x="7258" y="716242"/>
                  <a:pt x="17418" y="745271"/>
                </a:cubicBezTo>
                <a:cubicBezTo>
                  <a:pt x="27578" y="774300"/>
                  <a:pt x="2904" y="759785"/>
                  <a:pt x="78378" y="762688"/>
                </a:cubicBezTo>
                <a:cubicBezTo>
                  <a:pt x="153852" y="765591"/>
                  <a:pt x="470263" y="762688"/>
                  <a:pt x="470263" y="762688"/>
                </a:cubicBezTo>
                <a:cubicBezTo>
                  <a:pt x="545737" y="762688"/>
                  <a:pt x="519611" y="775751"/>
                  <a:pt x="531223" y="762688"/>
                </a:cubicBezTo>
                <a:cubicBezTo>
                  <a:pt x="542835" y="749625"/>
                  <a:pt x="541383" y="800425"/>
                  <a:pt x="539932" y="684311"/>
                </a:cubicBezTo>
                <a:cubicBezTo>
                  <a:pt x="538481" y="568197"/>
                  <a:pt x="532675" y="177762"/>
                  <a:pt x="522515" y="66002"/>
                </a:cubicBezTo>
                <a:cubicBezTo>
                  <a:pt x="512355" y="-45758"/>
                  <a:pt x="550092" y="19557"/>
                  <a:pt x="478972" y="13751"/>
                </a:cubicBezTo>
                <a:cubicBezTo>
                  <a:pt x="407852" y="7945"/>
                  <a:pt x="165464" y="29716"/>
                  <a:pt x="95795" y="31168"/>
                </a:cubicBezTo>
                <a:cubicBezTo>
                  <a:pt x="26126" y="32619"/>
                  <a:pt x="60960" y="22460"/>
                  <a:pt x="60960" y="2246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3087179" y="1137107"/>
            <a:ext cx="550259" cy="222133"/>
          </a:xfrm>
          <a:custGeom>
            <a:avLst/>
            <a:gdLst>
              <a:gd name="connsiteX0" fmla="*/ 5027 w 550259"/>
              <a:gd name="connsiteY0" fmla="*/ 222133 h 222133"/>
              <a:gd name="connsiteX1" fmla="*/ 5027 w 550259"/>
              <a:gd name="connsiteY1" fmla="*/ 13128 h 222133"/>
              <a:gd name="connsiteX2" fmla="*/ 57278 w 550259"/>
              <a:gd name="connsiteY2" fmla="*/ 21836 h 222133"/>
              <a:gd name="connsiteX3" fmla="*/ 518833 w 550259"/>
              <a:gd name="connsiteY3" fmla="*/ 21836 h 222133"/>
              <a:gd name="connsiteX4" fmla="*/ 510124 w 550259"/>
              <a:gd name="connsiteY4" fmla="*/ 47962 h 222133"/>
              <a:gd name="connsiteX5" fmla="*/ 518833 w 550259"/>
              <a:gd name="connsiteY5" fmla="*/ 196008 h 222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50259" h="222133">
                <a:moveTo>
                  <a:pt x="5027" y="222133"/>
                </a:moveTo>
                <a:cubicBezTo>
                  <a:pt x="673" y="134322"/>
                  <a:pt x="-3681" y="46511"/>
                  <a:pt x="5027" y="13128"/>
                </a:cubicBezTo>
                <a:cubicBezTo>
                  <a:pt x="13735" y="-20255"/>
                  <a:pt x="-28356" y="20385"/>
                  <a:pt x="57278" y="21836"/>
                </a:cubicBezTo>
                <a:cubicBezTo>
                  <a:pt x="142912" y="23287"/>
                  <a:pt x="443359" y="17482"/>
                  <a:pt x="518833" y="21836"/>
                </a:cubicBezTo>
                <a:cubicBezTo>
                  <a:pt x="594307" y="26190"/>
                  <a:pt x="510124" y="18933"/>
                  <a:pt x="510124" y="47962"/>
                </a:cubicBezTo>
                <a:cubicBezTo>
                  <a:pt x="510124" y="76991"/>
                  <a:pt x="518833" y="196008"/>
                  <a:pt x="518833" y="196008"/>
                </a:cubicBezTo>
              </a:path>
            </a:pathLst>
          </a:cu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1"/>
          <p:cNvSpPr/>
          <p:nvPr/>
        </p:nvSpPr>
        <p:spPr>
          <a:xfrm>
            <a:off x="6574251" y="1677103"/>
            <a:ext cx="540899" cy="332429"/>
          </a:xfrm>
          <a:custGeom>
            <a:avLst/>
            <a:gdLst>
              <a:gd name="connsiteX0" fmla="*/ 0 w 540899"/>
              <a:gd name="connsiteY0" fmla="*/ 74711 h 768493"/>
              <a:gd name="connsiteX1" fmla="*/ 17418 w 540899"/>
              <a:gd name="connsiteY1" fmla="*/ 588517 h 768493"/>
              <a:gd name="connsiteX2" fmla="*/ 17418 w 540899"/>
              <a:gd name="connsiteY2" fmla="*/ 745271 h 768493"/>
              <a:gd name="connsiteX3" fmla="*/ 78378 w 540899"/>
              <a:gd name="connsiteY3" fmla="*/ 762688 h 768493"/>
              <a:gd name="connsiteX4" fmla="*/ 470263 w 540899"/>
              <a:gd name="connsiteY4" fmla="*/ 762688 h 768493"/>
              <a:gd name="connsiteX5" fmla="*/ 531223 w 540899"/>
              <a:gd name="connsiteY5" fmla="*/ 762688 h 768493"/>
              <a:gd name="connsiteX6" fmla="*/ 539932 w 540899"/>
              <a:gd name="connsiteY6" fmla="*/ 684311 h 768493"/>
              <a:gd name="connsiteX7" fmla="*/ 522515 w 540899"/>
              <a:gd name="connsiteY7" fmla="*/ 66002 h 768493"/>
              <a:gd name="connsiteX8" fmla="*/ 478972 w 540899"/>
              <a:gd name="connsiteY8" fmla="*/ 13751 h 768493"/>
              <a:gd name="connsiteX9" fmla="*/ 95795 w 540899"/>
              <a:gd name="connsiteY9" fmla="*/ 31168 h 768493"/>
              <a:gd name="connsiteX10" fmla="*/ 60960 w 540899"/>
              <a:gd name="connsiteY10" fmla="*/ 22460 h 768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0899" h="768493">
                <a:moveTo>
                  <a:pt x="0" y="74711"/>
                </a:moveTo>
                <a:cubicBezTo>
                  <a:pt x="7257" y="275734"/>
                  <a:pt x="14515" y="476757"/>
                  <a:pt x="17418" y="588517"/>
                </a:cubicBezTo>
                <a:cubicBezTo>
                  <a:pt x="20321" y="700277"/>
                  <a:pt x="7258" y="716242"/>
                  <a:pt x="17418" y="745271"/>
                </a:cubicBezTo>
                <a:cubicBezTo>
                  <a:pt x="27578" y="774300"/>
                  <a:pt x="2904" y="759785"/>
                  <a:pt x="78378" y="762688"/>
                </a:cubicBezTo>
                <a:cubicBezTo>
                  <a:pt x="153852" y="765591"/>
                  <a:pt x="470263" y="762688"/>
                  <a:pt x="470263" y="762688"/>
                </a:cubicBezTo>
                <a:cubicBezTo>
                  <a:pt x="545737" y="762688"/>
                  <a:pt x="519611" y="775751"/>
                  <a:pt x="531223" y="762688"/>
                </a:cubicBezTo>
                <a:cubicBezTo>
                  <a:pt x="542835" y="749625"/>
                  <a:pt x="541383" y="800425"/>
                  <a:pt x="539932" y="684311"/>
                </a:cubicBezTo>
                <a:cubicBezTo>
                  <a:pt x="538481" y="568197"/>
                  <a:pt x="532675" y="177762"/>
                  <a:pt x="522515" y="66002"/>
                </a:cubicBezTo>
                <a:cubicBezTo>
                  <a:pt x="512355" y="-45758"/>
                  <a:pt x="550092" y="19557"/>
                  <a:pt x="478972" y="13751"/>
                </a:cubicBezTo>
                <a:cubicBezTo>
                  <a:pt x="407852" y="7945"/>
                  <a:pt x="165464" y="29716"/>
                  <a:pt x="95795" y="31168"/>
                </a:cubicBezTo>
                <a:cubicBezTo>
                  <a:pt x="26126" y="32619"/>
                  <a:pt x="60960" y="22460"/>
                  <a:pt x="60960" y="2246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2"/>
          <p:cNvSpPr/>
          <p:nvPr/>
        </p:nvSpPr>
        <p:spPr>
          <a:xfrm>
            <a:off x="6564891" y="1454970"/>
            <a:ext cx="550259" cy="222133"/>
          </a:xfrm>
          <a:custGeom>
            <a:avLst/>
            <a:gdLst>
              <a:gd name="connsiteX0" fmla="*/ 5027 w 550259"/>
              <a:gd name="connsiteY0" fmla="*/ 222133 h 222133"/>
              <a:gd name="connsiteX1" fmla="*/ 5027 w 550259"/>
              <a:gd name="connsiteY1" fmla="*/ 13128 h 222133"/>
              <a:gd name="connsiteX2" fmla="*/ 57278 w 550259"/>
              <a:gd name="connsiteY2" fmla="*/ 21836 h 222133"/>
              <a:gd name="connsiteX3" fmla="*/ 518833 w 550259"/>
              <a:gd name="connsiteY3" fmla="*/ 21836 h 222133"/>
              <a:gd name="connsiteX4" fmla="*/ 510124 w 550259"/>
              <a:gd name="connsiteY4" fmla="*/ 47962 h 222133"/>
              <a:gd name="connsiteX5" fmla="*/ 518833 w 550259"/>
              <a:gd name="connsiteY5" fmla="*/ 196008 h 222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50259" h="222133">
                <a:moveTo>
                  <a:pt x="5027" y="222133"/>
                </a:moveTo>
                <a:cubicBezTo>
                  <a:pt x="673" y="134322"/>
                  <a:pt x="-3681" y="46511"/>
                  <a:pt x="5027" y="13128"/>
                </a:cubicBezTo>
                <a:cubicBezTo>
                  <a:pt x="13735" y="-20255"/>
                  <a:pt x="-28356" y="20385"/>
                  <a:pt x="57278" y="21836"/>
                </a:cubicBezTo>
                <a:cubicBezTo>
                  <a:pt x="142912" y="23287"/>
                  <a:pt x="443359" y="17482"/>
                  <a:pt x="518833" y="21836"/>
                </a:cubicBezTo>
                <a:cubicBezTo>
                  <a:pt x="594307" y="26190"/>
                  <a:pt x="510124" y="18933"/>
                  <a:pt x="510124" y="47962"/>
                </a:cubicBezTo>
                <a:cubicBezTo>
                  <a:pt x="510124" y="76991"/>
                  <a:pt x="518833" y="196008"/>
                  <a:pt x="518833" y="196008"/>
                </a:cubicBezTo>
              </a:path>
            </a:pathLst>
          </a:cu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13"/>
          <p:cNvSpPr/>
          <p:nvPr/>
        </p:nvSpPr>
        <p:spPr>
          <a:xfrm>
            <a:off x="7292708" y="1677103"/>
            <a:ext cx="540899" cy="332429"/>
          </a:xfrm>
          <a:custGeom>
            <a:avLst/>
            <a:gdLst>
              <a:gd name="connsiteX0" fmla="*/ 0 w 540899"/>
              <a:gd name="connsiteY0" fmla="*/ 74711 h 768493"/>
              <a:gd name="connsiteX1" fmla="*/ 17418 w 540899"/>
              <a:gd name="connsiteY1" fmla="*/ 588517 h 768493"/>
              <a:gd name="connsiteX2" fmla="*/ 17418 w 540899"/>
              <a:gd name="connsiteY2" fmla="*/ 745271 h 768493"/>
              <a:gd name="connsiteX3" fmla="*/ 78378 w 540899"/>
              <a:gd name="connsiteY3" fmla="*/ 762688 h 768493"/>
              <a:gd name="connsiteX4" fmla="*/ 470263 w 540899"/>
              <a:gd name="connsiteY4" fmla="*/ 762688 h 768493"/>
              <a:gd name="connsiteX5" fmla="*/ 531223 w 540899"/>
              <a:gd name="connsiteY5" fmla="*/ 762688 h 768493"/>
              <a:gd name="connsiteX6" fmla="*/ 539932 w 540899"/>
              <a:gd name="connsiteY6" fmla="*/ 684311 h 768493"/>
              <a:gd name="connsiteX7" fmla="*/ 522515 w 540899"/>
              <a:gd name="connsiteY7" fmla="*/ 66002 h 768493"/>
              <a:gd name="connsiteX8" fmla="*/ 478972 w 540899"/>
              <a:gd name="connsiteY8" fmla="*/ 13751 h 768493"/>
              <a:gd name="connsiteX9" fmla="*/ 95795 w 540899"/>
              <a:gd name="connsiteY9" fmla="*/ 31168 h 768493"/>
              <a:gd name="connsiteX10" fmla="*/ 60960 w 540899"/>
              <a:gd name="connsiteY10" fmla="*/ 22460 h 768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0899" h="768493">
                <a:moveTo>
                  <a:pt x="0" y="74711"/>
                </a:moveTo>
                <a:cubicBezTo>
                  <a:pt x="7257" y="275734"/>
                  <a:pt x="14515" y="476757"/>
                  <a:pt x="17418" y="588517"/>
                </a:cubicBezTo>
                <a:cubicBezTo>
                  <a:pt x="20321" y="700277"/>
                  <a:pt x="7258" y="716242"/>
                  <a:pt x="17418" y="745271"/>
                </a:cubicBezTo>
                <a:cubicBezTo>
                  <a:pt x="27578" y="774300"/>
                  <a:pt x="2904" y="759785"/>
                  <a:pt x="78378" y="762688"/>
                </a:cubicBezTo>
                <a:cubicBezTo>
                  <a:pt x="153852" y="765591"/>
                  <a:pt x="470263" y="762688"/>
                  <a:pt x="470263" y="762688"/>
                </a:cubicBezTo>
                <a:cubicBezTo>
                  <a:pt x="545737" y="762688"/>
                  <a:pt x="519611" y="775751"/>
                  <a:pt x="531223" y="762688"/>
                </a:cubicBezTo>
                <a:cubicBezTo>
                  <a:pt x="542835" y="749625"/>
                  <a:pt x="541383" y="800425"/>
                  <a:pt x="539932" y="684311"/>
                </a:cubicBezTo>
                <a:cubicBezTo>
                  <a:pt x="538481" y="568197"/>
                  <a:pt x="532675" y="177762"/>
                  <a:pt x="522515" y="66002"/>
                </a:cubicBezTo>
                <a:cubicBezTo>
                  <a:pt x="512355" y="-45758"/>
                  <a:pt x="550092" y="19557"/>
                  <a:pt x="478972" y="13751"/>
                </a:cubicBezTo>
                <a:cubicBezTo>
                  <a:pt x="407852" y="7945"/>
                  <a:pt x="165464" y="29716"/>
                  <a:pt x="95795" y="31168"/>
                </a:cubicBezTo>
                <a:cubicBezTo>
                  <a:pt x="26126" y="32619"/>
                  <a:pt x="60960" y="22460"/>
                  <a:pt x="60960" y="2246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4"/>
          <p:cNvSpPr/>
          <p:nvPr/>
        </p:nvSpPr>
        <p:spPr>
          <a:xfrm>
            <a:off x="7283348" y="1454970"/>
            <a:ext cx="550259" cy="222133"/>
          </a:xfrm>
          <a:custGeom>
            <a:avLst/>
            <a:gdLst>
              <a:gd name="connsiteX0" fmla="*/ 5027 w 550259"/>
              <a:gd name="connsiteY0" fmla="*/ 222133 h 222133"/>
              <a:gd name="connsiteX1" fmla="*/ 5027 w 550259"/>
              <a:gd name="connsiteY1" fmla="*/ 13128 h 222133"/>
              <a:gd name="connsiteX2" fmla="*/ 57278 w 550259"/>
              <a:gd name="connsiteY2" fmla="*/ 21836 h 222133"/>
              <a:gd name="connsiteX3" fmla="*/ 518833 w 550259"/>
              <a:gd name="connsiteY3" fmla="*/ 21836 h 222133"/>
              <a:gd name="connsiteX4" fmla="*/ 510124 w 550259"/>
              <a:gd name="connsiteY4" fmla="*/ 47962 h 222133"/>
              <a:gd name="connsiteX5" fmla="*/ 518833 w 550259"/>
              <a:gd name="connsiteY5" fmla="*/ 196008 h 222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50259" h="222133">
                <a:moveTo>
                  <a:pt x="5027" y="222133"/>
                </a:moveTo>
                <a:cubicBezTo>
                  <a:pt x="673" y="134322"/>
                  <a:pt x="-3681" y="46511"/>
                  <a:pt x="5027" y="13128"/>
                </a:cubicBezTo>
                <a:cubicBezTo>
                  <a:pt x="13735" y="-20255"/>
                  <a:pt x="-28356" y="20385"/>
                  <a:pt x="57278" y="21836"/>
                </a:cubicBezTo>
                <a:cubicBezTo>
                  <a:pt x="142912" y="23287"/>
                  <a:pt x="443359" y="17482"/>
                  <a:pt x="518833" y="21836"/>
                </a:cubicBezTo>
                <a:cubicBezTo>
                  <a:pt x="594307" y="26190"/>
                  <a:pt x="510124" y="18933"/>
                  <a:pt x="510124" y="47962"/>
                </a:cubicBezTo>
                <a:cubicBezTo>
                  <a:pt x="510124" y="76991"/>
                  <a:pt x="518833" y="196008"/>
                  <a:pt x="518833" y="196008"/>
                </a:cubicBezTo>
              </a:path>
            </a:pathLst>
          </a:cu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1121858" y="1073159"/>
            <a:ext cx="1882707" cy="246221"/>
          </a:xfrm>
          <a:prstGeom prst="rect">
            <a:avLst/>
          </a:prstGeom>
          <a:noFill/>
        </p:spPr>
        <p:txBody>
          <a:bodyPr wrap="square" rtlCol="0">
            <a:spAutoFit/>
          </a:bodyPr>
          <a:lstStyle/>
          <a:p>
            <a:r>
              <a:rPr lang="en-US" sz="1000" dirty="0" smtClean="0">
                <a:latin typeface="AhnbergHand" charset="0"/>
                <a:ea typeface="AhnbergHand" charset="0"/>
                <a:cs typeface="AhnbergHand" charset="0"/>
              </a:rPr>
              <a:t>IPv4 header</a:t>
            </a:r>
            <a:endParaRPr lang="en-US" sz="1000" dirty="0">
              <a:latin typeface="AhnbergHand" charset="0"/>
              <a:ea typeface="AhnbergHand" charset="0"/>
              <a:cs typeface="AhnbergHand" charset="0"/>
            </a:endParaRPr>
          </a:p>
        </p:txBody>
      </p:sp>
      <p:sp>
        <p:nvSpPr>
          <p:cNvPr id="18" name="TextBox 17"/>
          <p:cNvSpPr txBox="1"/>
          <p:nvPr/>
        </p:nvSpPr>
        <p:spPr>
          <a:xfrm>
            <a:off x="1812154" y="1577995"/>
            <a:ext cx="1882707" cy="246221"/>
          </a:xfrm>
          <a:prstGeom prst="rect">
            <a:avLst/>
          </a:prstGeom>
          <a:noFill/>
        </p:spPr>
        <p:txBody>
          <a:bodyPr wrap="square" rtlCol="0">
            <a:spAutoFit/>
          </a:bodyPr>
          <a:lstStyle/>
          <a:p>
            <a:r>
              <a:rPr lang="en-US" sz="1000" smtClean="0">
                <a:latin typeface="AhnbergHand" charset="0"/>
                <a:ea typeface="AhnbergHand" charset="0"/>
                <a:cs typeface="AhnbergHand" charset="0"/>
              </a:rPr>
              <a:t>Payload</a:t>
            </a:r>
            <a:endParaRPr lang="en-US" sz="1000" dirty="0">
              <a:latin typeface="AhnbergHand" charset="0"/>
              <a:ea typeface="AhnbergHand" charset="0"/>
              <a:cs typeface="AhnbergHand" charset="0"/>
            </a:endParaRPr>
          </a:p>
        </p:txBody>
      </p:sp>
      <p:sp>
        <p:nvSpPr>
          <p:cNvPr id="19" name="Freeform 18"/>
          <p:cNvSpPr/>
          <p:nvPr/>
        </p:nvSpPr>
        <p:spPr>
          <a:xfrm>
            <a:off x="3135086" y="1504434"/>
            <a:ext cx="426720" cy="8709"/>
          </a:xfrm>
          <a:custGeom>
            <a:avLst/>
            <a:gdLst>
              <a:gd name="connsiteX0" fmla="*/ 0 w 426720"/>
              <a:gd name="connsiteY0" fmla="*/ 8709 h 8709"/>
              <a:gd name="connsiteX1" fmla="*/ 304800 w 426720"/>
              <a:gd name="connsiteY1" fmla="*/ 8709 h 8709"/>
              <a:gd name="connsiteX2" fmla="*/ 426720 w 426720"/>
              <a:gd name="connsiteY2" fmla="*/ 0 h 8709"/>
            </a:gdLst>
            <a:ahLst/>
            <a:cxnLst>
              <a:cxn ang="0">
                <a:pos x="connsiteX0" y="connsiteY0"/>
              </a:cxn>
              <a:cxn ang="0">
                <a:pos x="connsiteX1" y="connsiteY1"/>
              </a:cxn>
              <a:cxn ang="0">
                <a:pos x="connsiteX2" y="connsiteY2"/>
              </a:cxn>
            </a:cxnLst>
            <a:rect l="l" t="t" r="r" b="b"/>
            <a:pathLst>
              <a:path w="426720" h="8709">
                <a:moveTo>
                  <a:pt x="0" y="8709"/>
                </a:moveTo>
                <a:lnTo>
                  <a:pt x="304800" y="8709"/>
                </a:lnTo>
                <a:cubicBezTo>
                  <a:pt x="375920" y="7257"/>
                  <a:pt x="426720" y="0"/>
                  <a:pt x="426720"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19"/>
          <p:cNvSpPr/>
          <p:nvPr/>
        </p:nvSpPr>
        <p:spPr>
          <a:xfrm>
            <a:off x="7292708" y="1838963"/>
            <a:ext cx="426720" cy="8709"/>
          </a:xfrm>
          <a:custGeom>
            <a:avLst/>
            <a:gdLst>
              <a:gd name="connsiteX0" fmla="*/ 0 w 426720"/>
              <a:gd name="connsiteY0" fmla="*/ 8709 h 8709"/>
              <a:gd name="connsiteX1" fmla="*/ 304800 w 426720"/>
              <a:gd name="connsiteY1" fmla="*/ 8709 h 8709"/>
              <a:gd name="connsiteX2" fmla="*/ 426720 w 426720"/>
              <a:gd name="connsiteY2" fmla="*/ 0 h 8709"/>
            </a:gdLst>
            <a:ahLst/>
            <a:cxnLst>
              <a:cxn ang="0">
                <a:pos x="connsiteX0" y="connsiteY0"/>
              </a:cxn>
              <a:cxn ang="0">
                <a:pos x="connsiteX1" y="connsiteY1"/>
              </a:cxn>
              <a:cxn ang="0">
                <a:pos x="connsiteX2" y="connsiteY2"/>
              </a:cxn>
            </a:cxnLst>
            <a:rect l="l" t="t" r="r" b="b"/>
            <a:pathLst>
              <a:path w="426720" h="8709">
                <a:moveTo>
                  <a:pt x="0" y="8709"/>
                </a:moveTo>
                <a:lnTo>
                  <a:pt x="304800" y="8709"/>
                </a:lnTo>
                <a:cubicBezTo>
                  <a:pt x="375920" y="7257"/>
                  <a:pt x="426720" y="0"/>
                  <a:pt x="426720"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1416180" y="1331774"/>
            <a:ext cx="1882707" cy="246221"/>
          </a:xfrm>
          <a:prstGeom prst="rect">
            <a:avLst/>
          </a:prstGeom>
          <a:noFill/>
        </p:spPr>
        <p:txBody>
          <a:bodyPr wrap="square" rtlCol="0">
            <a:spAutoFit/>
          </a:bodyPr>
          <a:lstStyle/>
          <a:p>
            <a:r>
              <a:rPr lang="en-US" sz="1000" dirty="0" smtClean="0">
                <a:latin typeface="AhnbergHand" charset="0"/>
                <a:ea typeface="AhnbergHand" charset="0"/>
                <a:cs typeface="AhnbergHand" charset="0"/>
              </a:rPr>
              <a:t>TCP/UDP header</a:t>
            </a:r>
            <a:endParaRPr lang="en-US" sz="1000" dirty="0">
              <a:latin typeface="AhnbergHand" charset="0"/>
              <a:ea typeface="AhnbergHand" charset="0"/>
              <a:cs typeface="AhnbergHand" charset="0"/>
            </a:endParaRPr>
          </a:p>
        </p:txBody>
      </p:sp>
      <p:sp>
        <p:nvSpPr>
          <p:cNvPr id="22" name="Freeform 21"/>
          <p:cNvSpPr/>
          <p:nvPr/>
        </p:nvSpPr>
        <p:spPr>
          <a:xfrm>
            <a:off x="2116183" y="1188765"/>
            <a:ext cx="806646" cy="141498"/>
          </a:xfrm>
          <a:custGeom>
            <a:avLst/>
            <a:gdLst>
              <a:gd name="connsiteX0" fmla="*/ 0 w 806646"/>
              <a:gd name="connsiteY0" fmla="*/ 19578 h 141498"/>
              <a:gd name="connsiteX1" fmla="*/ 130628 w 806646"/>
              <a:gd name="connsiteY1" fmla="*/ 2161 h 141498"/>
              <a:gd name="connsiteX2" fmla="*/ 783771 w 806646"/>
              <a:gd name="connsiteY2" fmla="*/ 63121 h 141498"/>
              <a:gd name="connsiteX3" fmla="*/ 670560 w 806646"/>
              <a:gd name="connsiteY3" fmla="*/ 2161 h 141498"/>
              <a:gd name="connsiteX4" fmla="*/ 792480 w 806646"/>
              <a:gd name="connsiteY4" fmla="*/ 89247 h 141498"/>
              <a:gd name="connsiteX5" fmla="*/ 583474 w 806646"/>
              <a:gd name="connsiteY5" fmla="*/ 141498 h 141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6646" h="141498">
                <a:moveTo>
                  <a:pt x="0" y="19578"/>
                </a:moveTo>
                <a:cubicBezTo>
                  <a:pt x="0" y="7241"/>
                  <a:pt x="0" y="-5096"/>
                  <a:pt x="130628" y="2161"/>
                </a:cubicBezTo>
                <a:cubicBezTo>
                  <a:pt x="261256" y="9418"/>
                  <a:pt x="693782" y="63121"/>
                  <a:pt x="783771" y="63121"/>
                </a:cubicBezTo>
                <a:cubicBezTo>
                  <a:pt x="873760" y="63121"/>
                  <a:pt x="669109" y="-2193"/>
                  <a:pt x="670560" y="2161"/>
                </a:cubicBezTo>
                <a:cubicBezTo>
                  <a:pt x="672011" y="6515"/>
                  <a:pt x="806994" y="66024"/>
                  <a:pt x="792480" y="89247"/>
                </a:cubicBezTo>
                <a:cubicBezTo>
                  <a:pt x="777966" y="112470"/>
                  <a:pt x="618308" y="134241"/>
                  <a:pt x="583474" y="14149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22"/>
          <p:cNvSpPr/>
          <p:nvPr/>
        </p:nvSpPr>
        <p:spPr>
          <a:xfrm>
            <a:off x="2769326" y="1425651"/>
            <a:ext cx="230550" cy="113618"/>
          </a:xfrm>
          <a:custGeom>
            <a:avLst/>
            <a:gdLst>
              <a:gd name="connsiteX0" fmla="*/ 0 w 230550"/>
              <a:gd name="connsiteY0" fmla="*/ 35241 h 113618"/>
              <a:gd name="connsiteX1" fmla="*/ 182880 w 230550"/>
              <a:gd name="connsiteY1" fmla="*/ 43949 h 113618"/>
              <a:gd name="connsiteX2" fmla="*/ 226423 w 230550"/>
              <a:gd name="connsiteY2" fmla="*/ 35241 h 113618"/>
              <a:gd name="connsiteX3" fmla="*/ 104503 w 230550"/>
              <a:gd name="connsiteY3" fmla="*/ 406 h 113618"/>
              <a:gd name="connsiteX4" fmla="*/ 191588 w 230550"/>
              <a:gd name="connsiteY4" fmla="*/ 61366 h 113618"/>
              <a:gd name="connsiteX5" fmla="*/ 78377 w 230550"/>
              <a:gd name="connsiteY5" fmla="*/ 113618 h 113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0550" h="113618">
                <a:moveTo>
                  <a:pt x="0" y="35241"/>
                </a:moveTo>
                <a:cubicBezTo>
                  <a:pt x="72571" y="39595"/>
                  <a:pt x="145143" y="43949"/>
                  <a:pt x="182880" y="43949"/>
                </a:cubicBezTo>
                <a:cubicBezTo>
                  <a:pt x="220617" y="43949"/>
                  <a:pt x="239486" y="42498"/>
                  <a:pt x="226423" y="35241"/>
                </a:cubicBezTo>
                <a:cubicBezTo>
                  <a:pt x="213360" y="27984"/>
                  <a:pt x="110309" y="-3948"/>
                  <a:pt x="104503" y="406"/>
                </a:cubicBezTo>
                <a:cubicBezTo>
                  <a:pt x="98697" y="4760"/>
                  <a:pt x="195942" y="42497"/>
                  <a:pt x="191588" y="61366"/>
                </a:cubicBezTo>
                <a:cubicBezTo>
                  <a:pt x="187234" y="80235"/>
                  <a:pt x="132805" y="96926"/>
                  <a:pt x="78377" y="11361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23"/>
          <p:cNvSpPr/>
          <p:nvPr/>
        </p:nvSpPr>
        <p:spPr>
          <a:xfrm>
            <a:off x="2438400" y="1687166"/>
            <a:ext cx="566717" cy="139486"/>
          </a:xfrm>
          <a:custGeom>
            <a:avLst/>
            <a:gdLst>
              <a:gd name="connsiteX0" fmla="*/ 0 w 566717"/>
              <a:gd name="connsiteY0" fmla="*/ 17566 h 139486"/>
              <a:gd name="connsiteX1" fmla="*/ 400594 w 566717"/>
              <a:gd name="connsiteY1" fmla="*/ 34983 h 139486"/>
              <a:gd name="connsiteX2" fmla="*/ 566057 w 566717"/>
              <a:gd name="connsiteY2" fmla="*/ 43691 h 139486"/>
              <a:gd name="connsiteX3" fmla="*/ 461554 w 566717"/>
              <a:gd name="connsiteY3" fmla="*/ 148 h 139486"/>
              <a:gd name="connsiteX4" fmla="*/ 539931 w 566717"/>
              <a:gd name="connsiteY4" fmla="*/ 61108 h 139486"/>
              <a:gd name="connsiteX5" fmla="*/ 452846 w 566717"/>
              <a:gd name="connsiteY5" fmla="*/ 139486 h 139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6717" h="139486">
                <a:moveTo>
                  <a:pt x="0" y="17566"/>
                </a:moveTo>
                <a:lnTo>
                  <a:pt x="400594" y="34983"/>
                </a:lnTo>
                <a:cubicBezTo>
                  <a:pt x="494937" y="39337"/>
                  <a:pt x="555897" y="49497"/>
                  <a:pt x="566057" y="43691"/>
                </a:cubicBezTo>
                <a:cubicBezTo>
                  <a:pt x="576217" y="37885"/>
                  <a:pt x="465908" y="-2755"/>
                  <a:pt x="461554" y="148"/>
                </a:cubicBezTo>
                <a:cubicBezTo>
                  <a:pt x="457200" y="3051"/>
                  <a:pt x="541382" y="37885"/>
                  <a:pt x="539931" y="61108"/>
                </a:cubicBezTo>
                <a:cubicBezTo>
                  <a:pt x="538480" y="84331"/>
                  <a:pt x="452846" y="139486"/>
                  <a:pt x="452846" y="139486"/>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8321613" y="1109076"/>
            <a:ext cx="1882707" cy="246221"/>
          </a:xfrm>
          <a:prstGeom prst="rect">
            <a:avLst/>
          </a:prstGeom>
          <a:noFill/>
        </p:spPr>
        <p:txBody>
          <a:bodyPr wrap="square" rtlCol="0">
            <a:spAutoFit/>
          </a:bodyPr>
          <a:lstStyle/>
          <a:p>
            <a:r>
              <a:rPr lang="en-US" sz="1000" dirty="0" smtClean="0">
                <a:latin typeface="AhnbergHand" charset="0"/>
                <a:ea typeface="AhnbergHand" charset="0"/>
                <a:cs typeface="AhnbergHand" charset="0"/>
              </a:rPr>
              <a:t>IPv4 header</a:t>
            </a:r>
            <a:endParaRPr lang="en-US" sz="1000" dirty="0">
              <a:latin typeface="AhnbergHand" charset="0"/>
              <a:ea typeface="AhnbergHand" charset="0"/>
              <a:cs typeface="AhnbergHand" charset="0"/>
            </a:endParaRPr>
          </a:p>
        </p:txBody>
      </p:sp>
      <p:sp>
        <p:nvSpPr>
          <p:cNvPr id="29" name="TextBox 28"/>
          <p:cNvSpPr txBox="1"/>
          <p:nvPr/>
        </p:nvSpPr>
        <p:spPr>
          <a:xfrm>
            <a:off x="8934994" y="1580431"/>
            <a:ext cx="1882707" cy="246221"/>
          </a:xfrm>
          <a:prstGeom prst="rect">
            <a:avLst/>
          </a:prstGeom>
          <a:noFill/>
        </p:spPr>
        <p:txBody>
          <a:bodyPr wrap="square" rtlCol="0">
            <a:spAutoFit/>
          </a:bodyPr>
          <a:lstStyle/>
          <a:p>
            <a:r>
              <a:rPr lang="en-US" sz="1000" smtClean="0">
                <a:latin typeface="AhnbergHand" charset="0"/>
                <a:ea typeface="AhnbergHand" charset="0"/>
                <a:cs typeface="AhnbergHand" charset="0"/>
              </a:rPr>
              <a:t>Payload</a:t>
            </a:r>
            <a:endParaRPr lang="en-US" sz="1000" dirty="0">
              <a:latin typeface="AhnbergHand" charset="0"/>
              <a:ea typeface="AhnbergHand" charset="0"/>
              <a:cs typeface="AhnbergHand" charset="0"/>
            </a:endParaRPr>
          </a:p>
        </p:txBody>
      </p:sp>
      <p:sp>
        <p:nvSpPr>
          <p:cNvPr id="30" name="TextBox 29"/>
          <p:cNvSpPr txBox="1"/>
          <p:nvPr/>
        </p:nvSpPr>
        <p:spPr>
          <a:xfrm>
            <a:off x="8541510" y="1369505"/>
            <a:ext cx="1882707" cy="246221"/>
          </a:xfrm>
          <a:prstGeom prst="rect">
            <a:avLst/>
          </a:prstGeom>
          <a:noFill/>
        </p:spPr>
        <p:txBody>
          <a:bodyPr wrap="square" rtlCol="0">
            <a:spAutoFit/>
          </a:bodyPr>
          <a:lstStyle/>
          <a:p>
            <a:r>
              <a:rPr lang="en-US" sz="1000" smtClean="0">
                <a:latin typeface="AhnbergHand" charset="0"/>
                <a:ea typeface="AhnbergHand" charset="0"/>
                <a:cs typeface="AhnbergHand" charset="0"/>
              </a:rPr>
              <a:t>TCP/UDP header</a:t>
            </a:r>
            <a:endParaRPr lang="en-US" sz="1000" dirty="0">
              <a:latin typeface="AhnbergHand" charset="0"/>
              <a:ea typeface="AhnbergHand" charset="0"/>
              <a:cs typeface="AhnbergHand" charset="0"/>
            </a:endParaRPr>
          </a:p>
        </p:txBody>
      </p:sp>
      <p:sp>
        <p:nvSpPr>
          <p:cNvPr id="31" name="Freeform 30"/>
          <p:cNvSpPr/>
          <p:nvPr/>
        </p:nvSpPr>
        <p:spPr>
          <a:xfrm>
            <a:off x="7627091" y="1203331"/>
            <a:ext cx="739947" cy="229488"/>
          </a:xfrm>
          <a:custGeom>
            <a:avLst/>
            <a:gdLst>
              <a:gd name="connsiteX0" fmla="*/ 739947 w 739947"/>
              <a:gd name="connsiteY0" fmla="*/ 2902 h 229488"/>
              <a:gd name="connsiteX1" fmla="*/ 112930 w 739947"/>
              <a:gd name="connsiteY1" fmla="*/ 29028 h 229488"/>
              <a:gd name="connsiteX2" fmla="*/ 8427 w 739947"/>
              <a:gd name="connsiteY2" fmla="*/ 211908 h 229488"/>
              <a:gd name="connsiteX3" fmla="*/ 8427 w 739947"/>
              <a:gd name="connsiteY3" fmla="*/ 142239 h 229488"/>
              <a:gd name="connsiteX4" fmla="*/ 25844 w 739947"/>
              <a:gd name="connsiteY4" fmla="*/ 229325 h 229488"/>
              <a:gd name="connsiteX5" fmla="*/ 104222 w 739947"/>
              <a:gd name="connsiteY5" fmla="*/ 159656 h 229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39947" h="229488">
                <a:moveTo>
                  <a:pt x="739947" y="2902"/>
                </a:moveTo>
                <a:cubicBezTo>
                  <a:pt x="487398" y="-1452"/>
                  <a:pt x="234850" y="-5806"/>
                  <a:pt x="112930" y="29028"/>
                </a:cubicBezTo>
                <a:cubicBezTo>
                  <a:pt x="-8990" y="63862"/>
                  <a:pt x="25844" y="193040"/>
                  <a:pt x="8427" y="211908"/>
                </a:cubicBezTo>
                <a:cubicBezTo>
                  <a:pt x="-8990" y="230777"/>
                  <a:pt x="5524" y="139336"/>
                  <a:pt x="8427" y="142239"/>
                </a:cubicBezTo>
                <a:cubicBezTo>
                  <a:pt x="11330" y="145142"/>
                  <a:pt x="9878" y="226422"/>
                  <a:pt x="25844" y="229325"/>
                </a:cubicBezTo>
                <a:cubicBezTo>
                  <a:pt x="41810" y="232228"/>
                  <a:pt x="73016" y="195942"/>
                  <a:pt x="104222" y="159656"/>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31"/>
          <p:cNvSpPr/>
          <p:nvPr/>
        </p:nvSpPr>
        <p:spPr>
          <a:xfrm>
            <a:off x="6903998" y="1161812"/>
            <a:ext cx="1306286" cy="241884"/>
          </a:xfrm>
          <a:custGeom>
            <a:avLst/>
            <a:gdLst>
              <a:gd name="connsiteX0" fmla="*/ 1306286 w 1306286"/>
              <a:gd name="connsiteY0" fmla="*/ 27004 h 241884"/>
              <a:gd name="connsiteX1" fmla="*/ 304800 w 1306286"/>
              <a:gd name="connsiteY1" fmla="*/ 18295 h 241884"/>
              <a:gd name="connsiteX2" fmla="*/ 52252 w 1306286"/>
              <a:gd name="connsiteY2" fmla="*/ 236009 h 241884"/>
              <a:gd name="connsiteX3" fmla="*/ 139337 w 1306286"/>
              <a:gd name="connsiteY3" fmla="*/ 183758 h 241884"/>
              <a:gd name="connsiteX4" fmla="*/ 60960 w 1306286"/>
              <a:gd name="connsiteY4" fmla="*/ 227301 h 241884"/>
              <a:gd name="connsiteX5" fmla="*/ 0 w 1306286"/>
              <a:gd name="connsiteY5" fmla="*/ 157632 h 241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06286" h="241884">
                <a:moveTo>
                  <a:pt x="1306286" y="27004"/>
                </a:moveTo>
                <a:cubicBezTo>
                  <a:pt x="910046" y="5232"/>
                  <a:pt x="513806" y="-16539"/>
                  <a:pt x="304800" y="18295"/>
                </a:cubicBezTo>
                <a:cubicBezTo>
                  <a:pt x="95794" y="53129"/>
                  <a:pt x="79829" y="208432"/>
                  <a:pt x="52252" y="236009"/>
                </a:cubicBezTo>
                <a:cubicBezTo>
                  <a:pt x="24675" y="263586"/>
                  <a:pt x="137886" y="185209"/>
                  <a:pt x="139337" y="183758"/>
                </a:cubicBezTo>
                <a:cubicBezTo>
                  <a:pt x="140788" y="182307"/>
                  <a:pt x="84183" y="231655"/>
                  <a:pt x="60960" y="227301"/>
                </a:cubicBezTo>
                <a:cubicBezTo>
                  <a:pt x="37737" y="222947"/>
                  <a:pt x="0" y="157632"/>
                  <a:pt x="0" y="15763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32"/>
          <p:cNvSpPr/>
          <p:nvPr/>
        </p:nvSpPr>
        <p:spPr>
          <a:xfrm>
            <a:off x="7975518" y="1519741"/>
            <a:ext cx="609235" cy="287383"/>
          </a:xfrm>
          <a:custGeom>
            <a:avLst/>
            <a:gdLst>
              <a:gd name="connsiteX0" fmla="*/ 609235 w 609235"/>
              <a:gd name="connsiteY0" fmla="*/ 0 h 287383"/>
              <a:gd name="connsiteX1" fmla="*/ 25760 w 609235"/>
              <a:gd name="connsiteY1" fmla="*/ 235132 h 287383"/>
              <a:gd name="connsiteX2" fmla="*/ 95429 w 609235"/>
              <a:gd name="connsiteY2" fmla="*/ 148046 h 287383"/>
              <a:gd name="connsiteX3" fmla="*/ 25760 w 609235"/>
              <a:gd name="connsiteY3" fmla="*/ 243840 h 287383"/>
              <a:gd name="connsiteX4" fmla="*/ 112846 w 609235"/>
              <a:gd name="connsiteY4" fmla="*/ 278675 h 287383"/>
              <a:gd name="connsiteX5" fmla="*/ 121555 w 609235"/>
              <a:gd name="connsiteY5" fmla="*/ 278675 h 287383"/>
              <a:gd name="connsiteX6" fmla="*/ 112846 w 609235"/>
              <a:gd name="connsiteY6" fmla="*/ 287383 h 287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235" h="287383">
                <a:moveTo>
                  <a:pt x="609235" y="0"/>
                </a:moveTo>
                <a:cubicBezTo>
                  <a:pt x="360314" y="105229"/>
                  <a:pt x="111394" y="210458"/>
                  <a:pt x="25760" y="235132"/>
                </a:cubicBezTo>
                <a:cubicBezTo>
                  <a:pt x="-59874" y="259806"/>
                  <a:pt x="95429" y="146595"/>
                  <a:pt x="95429" y="148046"/>
                </a:cubicBezTo>
                <a:cubicBezTo>
                  <a:pt x="95429" y="149497"/>
                  <a:pt x="22857" y="222069"/>
                  <a:pt x="25760" y="243840"/>
                </a:cubicBezTo>
                <a:cubicBezTo>
                  <a:pt x="28663" y="265611"/>
                  <a:pt x="96880" y="272869"/>
                  <a:pt x="112846" y="278675"/>
                </a:cubicBezTo>
                <a:cubicBezTo>
                  <a:pt x="128812" y="284481"/>
                  <a:pt x="121555" y="277224"/>
                  <a:pt x="121555" y="278675"/>
                </a:cubicBezTo>
                <a:cubicBezTo>
                  <a:pt x="121555" y="280126"/>
                  <a:pt x="117200" y="283754"/>
                  <a:pt x="112846" y="28738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33"/>
          <p:cNvSpPr/>
          <p:nvPr/>
        </p:nvSpPr>
        <p:spPr>
          <a:xfrm>
            <a:off x="7043509" y="1730857"/>
            <a:ext cx="1952445" cy="444200"/>
          </a:xfrm>
          <a:custGeom>
            <a:avLst/>
            <a:gdLst>
              <a:gd name="connsiteX0" fmla="*/ 1952445 w 1952445"/>
              <a:gd name="connsiteY0" fmla="*/ 0 h 444200"/>
              <a:gd name="connsiteX1" fmla="*/ 1142548 w 1952445"/>
              <a:gd name="connsiteY1" fmla="*/ 348343 h 444200"/>
              <a:gd name="connsiteX2" fmla="*/ 289108 w 1952445"/>
              <a:gd name="connsiteY2" fmla="*/ 444137 h 444200"/>
              <a:gd name="connsiteX3" fmla="*/ 27851 w 1952445"/>
              <a:gd name="connsiteY3" fmla="*/ 339635 h 444200"/>
              <a:gd name="connsiteX4" fmla="*/ 10434 w 1952445"/>
              <a:gd name="connsiteY4" fmla="*/ 400595 h 444200"/>
              <a:gd name="connsiteX5" fmla="*/ 53977 w 1952445"/>
              <a:gd name="connsiteY5" fmla="*/ 330926 h 444200"/>
              <a:gd name="connsiteX6" fmla="*/ 123645 w 1952445"/>
              <a:gd name="connsiteY6" fmla="*/ 330926 h 444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52445" h="444200">
                <a:moveTo>
                  <a:pt x="1952445" y="0"/>
                </a:moveTo>
                <a:cubicBezTo>
                  <a:pt x="1686108" y="137160"/>
                  <a:pt x="1419771" y="274320"/>
                  <a:pt x="1142548" y="348343"/>
                </a:cubicBezTo>
                <a:cubicBezTo>
                  <a:pt x="865325" y="422366"/>
                  <a:pt x="474891" y="445588"/>
                  <a:pt x="289108" y="444137"/>
                </a:cubicBezTo>
                <a:cubicBezTo>
                  <a:pt x="103325" y="442686"/>
                  <a:pt x="74297" y="346892"/>
                  <a:pt x="27851" y="339635"/>
                </a:cubicBezTo>
                <a:cubicBezTo>
                  <a:pt x="-18595" y="332378"/>
                  <a:pt x="6080" y="402046"/>
                  <a:pt x="10434" y="400595"/>
                </a:cubicBezTo>
                <a:cubicBezTo>
                  <a:pt x="14788" y="399144"/>
                  <a:pt x="35108" y="342538"/>
                  <a:pt x="53977" y="330926"/>
                </a:cubicBezTo>
                <a:cubicBezTo>
                  <a:pt x="72845" y="319315"/>
                  <a:pt x="123645" y="330926"/>
                  <a:pt x="123645" y="330926"/>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34"/>
          <p:cNvSpPr/>
          <p:nvPr/>
        </p:nvSpPr>
        <p:spPr>
          <a:xfrm>
            <a:off x="7994538" y="1739566"/>
            <a:ext cx="940456" cy="304800"/>
          </a:xfrm>
          <a:custGeom>
            <a:avLst/>
            <a:gdLst>
              <a:gd name="connsiteX0" fmla="*/ 940456 w 940456"/>
              <a:gd name="connsiteY0" fmla="*/ 0 h 304800"/>
              <a:gd name="connsiteX1" fmla="*/ 365691 w 940456"/>
              <a:gd name="connsiteY1" fmla="*/ 235131 h 304800"/>
              <a:gd name="connsiteX2" fmla="*/ 8639 w 940456"/>
              <a:gd name="connsiteY2" fmla="*/ 243840 h 304800"/>
              <a:gd name="connsiteX3" fmla="*/ 104433 w 940456"/>
              <a:gd name="connsiteY3" fmla="*/ 148046 h 304800"/>
              <a:gd name="connsiteX4" fmla="*/ 34765 w 940456"/>
              <a:gd name="connsiteY4" fmla="*/ 261257 h 304800"/>
              <a:gd name="connsiteX5" fmla="*/ 69599 w 940456"/>
              <a:gd name="connsiteY5" fmla="*/ 304800 h 304800"/>
              <a:gd name="connsiteX6" fmla="*/ 69599 w 940456"/>
              <a:gd name="connsiteY6" fmla="*/ 304800 h 304800"/>
              <a:gd name="connsiteX7" fmla="*/ 104433 w 940456"/>
              <a:gd name="connsiteY7" fmla="*/ 304800 h 304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40456" h="304800">
                <a:moveTo>
                  <a:pt x="940456" y="0"/>
                </a:moveTo>
                <a:cubicBezTo>
                  <a:pt x="730725" y="97245"/>
                  <a:pt x="520994" y="194491"/>
                  <a:pt x="365691" y="235131"/>
                </a:cubicBezTo>
                <a:cubicBezTo>
                  <a:pt x="210388" y="275771"/>
                  <a:pt x="52182" y="258354"/>
                  <a:pt x="8639" y="243840"/>
                </a:cubicBezTo>
                <a:cubicBezTo>
                  <a:pt x="-34904" y="229326"/>
                  <a:pt x="100079" y="145143"/>
                  <a:pt x="104433" y="148046"/>
                </a:cubicBezTo>
                <a:cubicBezTo>
                  <a:pt x="108787" y="150949"/>
                  <a:pt x="40571" y="235131"/>
                  <a:pt x="34765" y="261257"/>
                </a:cubicBezTo>
                <a:cubicBezTo>
                  <a:pt x="28959" y="287383"/>
                  <a:pt x="69599" y="304800"/>
                  <a:pt x="69599" y="304800"/>
                </a:cubicBezTo>
                <a:lnTo>
                  <a:pt x="69599" y="304800"/>
                </a:lnTo>
                <a:lnTo>
                  <a:pt x="104433" y="30480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TextBox 92"/>
          <p:cNvSpPr txBox="1"/>
          <p:nvPr/>
        </p:nvSpPr>
        <p:spPr>
          <a:xfrm>
            <a:off x="577436" y="1412588"/>
            <a:ext cx="280846" cy="369332"/>
          </a:xfrm>
          <a:prstGeom prst="rect">
            <a:avLst/>
          </a:prstGeom>
          <a:noFill/>
        </p:spPr>
        <p:txBody>
          <a:bodyPr wrap="none" rtlCol="0">
            <a:spAutoFit/>
          </a:bodyPr>
          <a:lstStyle/>
          <a:p>
            <a:r>
              <a:rPr lang="en-US" b="1" smtClean="0">
                <a:latin typeface="AhnbergHand" charset="0"/>
                <a:ea typeface="AhnbergHand" charset="0"/>
                <a:cs typeface="AhnbergHand" charset="0"/>
              </a:rPr>
              <a:t>1</a:t>
            </a:r>
            <a:endParaRPr lang="en-US" b="1" dirty="0">
              <a:latin typeface="AhnbergHand" charset="0"/>
              <a:ea typeface="AhnbergHand" charset="0"/>
              <a:cs typeface="AhnbergHand" charset="0"/>
            </a:endParaRPr>
          </a:p>
        </p:txBody>
      </p:sp>
      <p:sp>
        <p:nvSpPr>
          <p:cNvPr id="94" name="TextBox 93"/>
          <p:cNvSpPr txBox="1"/>
          <p:nvPr/>
        </p:nvSpPr>
        <p:spPr>
          <a:xfrm>
            <a:off x="6101991" y="1137822"/>
            <a:ext cx="369012" cy="369332"/>
          </a:xfrm>
          <a:prstGeom prst="rect">
            <a:avLst/>
          </a:prstGeom>
          <a:noFill/>
        </p:spPr>
        <p:txBody>
          <a:bodyPr wrap="none" rtlCol="0">
            <a:spAutoFit/>
          </a:bodyPr>
          <a:lstStyle/>
          <a:p>
            <a:r>
              <a:rPr lang="en-US" b="1" dirty="0">
                <a:latin typeface="AhnbergHand" charset="0"/>
                <a:ea typeface="AhnbergHand" charset="0"/>
                <a:cs typeface="AhnbergHand" charset="0"/>
              </a:rPr>
              <a:t>2</a:t>
            </a:r>
          </a:p>
        </p:txBody>
      </p:sp>
      <p:sp>
        <p:nvSpPr>
          <p:cNvPr id="92" name="TextBox 91"/>
          <p:cNvSpPr txBox="1"/>
          <p:nvPr/>
        </p:nvSpPr>
        <p:spPr>
          <a:xfrm>
            <a:off x="284953" y="14468"/>
            <a:ext cx="4907113" cy="584775"/>
          </a:xfrm>
          <a:prstGeom prst="rect">
            <a:avLst/>
          </a:prstGeom>
          <a:noFill/>
        </p:spPr>
        <p:txBody>
          <a:bodyPr wrap="none" rtlCol="0">
            <a:spAutoFit/>
          </a:bodyPr>
          <a:lstStyle/>
          <a:p>
            <a:r>
              <a:rPr lang="en-US" sz="3200" dirty="0" smtClean="0">
                <a:solidFill>
                  <a:srgbClr val="0070C0"/>
                </a:solidFill>
                <a:latin typeface="Powderfinger Type" charset="0"/>
                <a:ea typeface="Powderfinger Type" charset="0"/>
                <a:cs typeface="Powderfinger Type" charset="0"/>
              </a:rPr>
              <a:t>IPv6: What changed?</a:t>
            </a:r>
            <a:endParaRPr lang="en-US" sz="3200" dirty="0">
              <a:solidFill>
                <a:srgbClr val="0070C0"/>
              </a:solidFill>
              <a:latin typeface="Powderfinger Type" charset="0"/>
              <a:ea typeface="Powderfinger Type" charset="0"/>
              <a:cs typeface="Powderfinger Type" charset="0"/>
            </a:endParaRPr>
          </a:p>
        </p:txBody>
      </p:sp>
      <p:sp>
        <p:nvSpPr>
          <p:cNvPr id="9" name="TextBox 8"/>
          <p:cNvSpPr txBox="1"/>
          <p:nvPr/>
        </p:nvSpPr>
        <p:spPr>
          <a:xfrm>
            <a:off x="4752645" y="568086"/>
            <a:ext cx="4044697" cy="369332"/>
          </a:xfrm>
          <a:prstGeom prst="rect">
            <a:avLst/>
          </a:prstGeom>
          <a:noFill/>
        </p:spPr>
        <p:txBody>
          <a:bodyPr wrap="none" rtlCol="0">
            <a:spAutoFit/>
          </a:bodyPr>
          <a:lstStyle/>
          <a:p>
            <a:r>
              <a:rPr lang="en-US" dirty="0" smtClean="0">
                <a:solidFill>
                  <a:schemeClr val="accent4">
                    <a:lumMod val="50000"/>
                  </a:schemeClr>
                </a:solidFill>
                <a:latin typeface="Powderfinger Type" charset="0"/>
                <a:ea typeface="Powderfinger Type" charset="0"/>
                <a:cs typeface="Powderfinger Type" charset="0"/>
              </a:rPr>
              <a:t>IPv4 “Forward Fragmentation”</a:t>
            </a:r>
            <a:endParaRPr lang="en-US" dirty="0">
              <a:solidFill>
                <a:schemeClr val="accent4">
                  <a:lumMod val="50000"/>
                </a:schemeClr>
              </a:solidFill>
              <a:latin typeface="Powderfinger Type" charset="0"/>
              <a:ea typeface="Powderfinger Type" charset="0"/>
              <a:cs typeface="Powderfinger Type" charset="0"/>
            </a:endParaRPr>
          </a:p>
        </p:txBody>
      </p:sp>
      <p:sp>
        <p:nvSpPr>
          <p:cNvPr id="96" name="Freeform 95"/>
          <p:cNvSpPr/>
          <p:nvPr/>
        </p:nvSpPr>
        <p:spPr>
          <a:xfrm>
            <a:off x="4136544" y="2244663"/>
            <a:ext cx="167923" cy="201272"/>
          </a:xfrm>
          <a:custGeom>
            <a:avLst/>
            <a:gdLst>
              <a:gd name="connsiteX0" fmla="*/ 23854 w 167923"/>
              <a:gd name="connsiteY0" fmla="*/ 8773 h 201272"/>
              <a:gd name="connsiteX1" fmla="*/ 151075 w 167923"/>
              <a:gd name="connsiteY1" fmla="*/ 199604 h 201272"/>
              <a:gd name="connsiteX2" fmla="*/ 71562 w 167923"/>
              <a:gd name="connsiteY2" fmla="*/ 96237 h 201272"/>
              <a:gd name="connsiteX3" fmla="*/ 166977 w 167923"/>
              <a:gd name="connsiteY3" fmla="*/ 822 h 201272"/>
              <a:gd name="connsiteX4" fmla="*/ 0 w 167923"/>
              <a:gd name="connsiteY4" fmla="*/ 151896 h 2012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7923" h="201272">
                <a:moveTo>
                  <a:pt x="23854" y="8773"/>
                </a:moveTo>
                <a:cubicBezTo>
                  <a:pt x="83489" y="96900"/>
                  <a:pt x="143124" y="185027"/>
                  <a:pt x="151075" y="199604"/>
                </a:cubicBezTo>
                <a:cubicBezTo>
                  <a:pt x="159026" y="214181"/>
                  <a:pt x="68912" y="129367"/>
                  <a:pt x="71562" y="96237"/>
                </a:cubicBezTo>
                <a:cubicBezTo>
                  <a:pt x="74212" y="63107"/>
                  <a:pt x="178904" y="-8454"/>
                  <a:pt x="166977" y="822"/>
                </a:cubicBezTo>
                <a:cubicBezTo>
                  <a:pt x="155050" y="10098"/>
                  <a:pt x="0" y="151896"/>
                  <a:pt x="0" y="151896"/>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35"/>
          <p:cNvSpPr/>
          <p:nvPr/>
        </p:nvSpPr>
        <p:spPr>
          <a:xfrm>
            <a:off x="6236664" y="2314900"/>
            <a:ext cx="2264529" cy="313509"/>
          </a:xfrm>
          <a:custGeom>
            <a:avLst/>
            <a:gdLst>
              <a:gd name="connsiteX0" fmla="*/ 0 w 2264529"/>
              <a:gd name="connsiteY0" fmla="*/ 113211 h 313509"/>
              <a:gd name="connsiteX1" fmla="*/ 1219200 w 2264529"/>
              <a:gd name="connsiteY1" fmla="*/ 121920 h 313509"/>
              <a:gd name="connsiteX2" fmla="*/ 2203269 w 2264529"/>
              <a:gd name="connsiteY2" fmla="*/ 104503 h 313509"/>
              <a:gd name="connsiteX3" fmla="*/ 1976846 w 2264529"/>
              <a:gd name="connsiteY3" fmla="*/ 0 h 313509"/>
              <a:gd name="connsiteX4" fmla="*/ 2264229 w 2264529"/>
              <a:gd name="connsiteY4" fmla="*/ 104503 h 313509"/>
              <a:gd name="connsiteX5" fmla="*/ 2020389 w 2264529"/>
              <a:gd name="connsiteY5" fmla="*/ 313509 h 313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264529" h="313509">
                <a:moveTo>
                  <a:pt x="0" y="113211"/>
                </a:moveTo>
                <a:lnTo>
                  <a:pt x="1219200" y="121920"/>
                </a:lnTo>
                <a:cubicBezTo>
                  <a:pt x="1586411" y="120469"/>
                  <a:pt x="2076995" y="124823"/>
                  <a:pt x="2203269" y="104503"/>
                </a:cubicBezTo>
                <a:cubicBezTo>
                  <a:pt x="2329543" y="84183"/>
                  <a:pt x="1966686" y="0"/>
                  <a:pt x="1976846" y="0"/>
                </a:cubicBezTo>
                <a:cubicBezTo>
                  <a:pt x="1987006" y="0"/>
                  <a:pt x="2256972" y="52251"/>
                  <a:pt x="2264229" y="104503"/>
                </a:cubicBezTo>
                <a:cubicBezTo>
                  <a:pt x="2271486" y="156755"/>
                  <a:pt x="2145937" y="235132"/>
                  <a:pt x="2020389" y="313509"/>
                </a:cubicBez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2780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Freeform 59"/>
          <p:cNvSpPr/>
          <p:nvPr/>
        </p:nvSpPr>
        <p:spPr>
          <a:xfrm>
            <a:off x="2138901" y="4444744"/>
            <a:ext cx="6273811" cy="1171397"/>
          </a:xfrm>
          <a:custGeom>
            <a:avLst/>
            <a:gdLst>
              <a:gd name="connsiteX0" fmla="*/ 0 w 6273811"/>
              <a:gd name="connsiteY0" fmla="*/ 341941 h 1171397"/>
              <a:gd name="connsiteX1" fmla="*/ 580445 w 6273811"/>
              <a:gd name="connsiteY1" fmla="*/ 1073461 h 1171397"/>
              <a:gd name="connsiteX2" fmla="*/ 1614115 w 6273811"/>
              <a:gd name="connsiteY2" fmla="*/ 1152974 h 1171397"/>
              <a:gd name="connsiteX3" fmla="*/ 2274073 w 6273811"/>
              <a:gd name="connsiteY3" fmla="*/ 1105266 h 1171397"/>
              <a:gd name="connsiteX4" fmla="*/ 3331596 w 6273811"/>
              <a:gd name="connsiteY4" fmla="*/ 508919 h 1171397"/>
              <a:gd name="connsiteX5" fmla="*/ 3935896 w 6273811"/>
              <a:gd name="connsiteY5" fmla="*/ 127256 h 1171397"/>
              <a:gd name="connsiteX6" fmla="*/ 5247861 w 6273811"/>
              <a:gd name="connsiteY6" fmla="*/ 127256 h 1171397"/>
              <a:gd name="connsiteX7" fmla="*/ 6209969 w 6273811"/>
              <a:gd name="connsiteY7" fmla="*/ 87499 h 1171397"/>
              <a:gd name="connsiteX8" fmla="*/ 5955527 w 6273811"/>
              <a:gd name="connsiteY8" fmla="*/ 35 h 1171397"/>
              <a:gd name="connsiteX9" fmla="*/ 6273579 w 6273811"/>
              <a:gd name="connsiteY9" fmla="*/ 79548 h 1171397"/>
              <a:gd name="connsiteX10" fmla="*/ 6011186 w 6273811"/>
              <a:gd name="connsiteY10" fmla="*/ 270379 h 117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273811" h="1171397">
                <a:moveTo>
                  <a:pt x="0" y="341941"/>
                </a:moveTo>
                <a:cubicBezTo>
                  <a:pt x="155713" y="640115"/>
                  <a:pt x="311426" y="938289"/>
                  <a:pt x="580445" y="1073461"/>
                </a:cubicBezTo>
                <a:cubicBezTo>
                  <a:pt x="849464" y="1208633"/>
                  <a:pt x="1331844" y="1147673"/>
                  <a:pt x="1614115" y="1152974"/>
                </a:cubicBezTo>
                <a:cubicBezTo>
                  <a:pt x="1896386" y="1158275"/>
                  <a:pt x="1987826" y="1212608"/>
                  <a:pt x="2274073" y="1105266"/>
                </a:cubicBezTo>
                <a:cubicBezTo>
                  <a:pt x="2560320" y="997924"/>
                  <a:pt x="3054626" y="671921"/>
                  <a:pt x="3331596" y="508919"/>
                </a:cubicBezTo>
                <a:cubicBezTo>
                  <a:pt x="3608567" y="345917"/>
                  <a:pt x="3616519" y="190866"/>
                  <a:pt x="3935896" y="127256"/>
                </a:cubicBezTo>
                <a:cubicBezTo>
                  <a:pt x="4255274" y="63645"/>
                  <a:pt x="4868849" y="133882"/>
                  <a:pt x="5247861" y="127256"/>
                </a:cubicBezTo>
                <a:cubicBezTo>
                  <a:pt x="5626873" y="120630"/>
                  <a:pt x="6092025" y="108702"/>
                  <a:pt x="6209969" y="87499"/>
                </a:cubicBezTo>
                <a:cubicBezTo>
                  <a:pt x="6327913" y="66295"/>
                  <a:pt x="5944925" y="1360"/>
                  <a:pt x="5955527" y="35"/>
                </a:cubicBezTo>
                <a:cubicBezTo>
                  <a:pt x="5966129" y="-1290"/>
                  <a:pt x="6264303" y="34491"/>
                  <a:pt x="6273579" y="79548"/>
                </a:cubicBezTo>
                <a:cubicBezTo>
                  <a:pt x="6282855" y="124605"/>
                  <a:pt x="6011186" y="270379"/>
                  <a:pt x="6011186" y="270379"/>
                </a:cubicBez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Freeform 105"/>
          <p:cNvSpPr/>
          <p:nvPr/>
        </p:nvSpPr>
        <p:spPr>
          <a:xfrm>
            <a:off x="2108419" y="4565340"/>
            <a:ext cx="6273811" cy="1171397"/>
          </a:xfrm>
          <a:custGeom>
            <a:avLst/>
            <a:gdLst>
              <a:gd name="connsiteX0" fmla="*/ 0 w 6273811"/>
              <a:gd name="connsiteY0" fmla="*/ 341941 h 1171397"/>
              <a:gd name="connsiteX1" fmla="*/ 580445 w 6273811"/>
              <a:gd name="connsiteY1" fmla="*/ 1073461 h 1171397"/>
              <a:gd name="connsiteX2" fmla="*/ 1614115 w 6273811"/>
              <a:gd name="connsiteY2" fmla="*/ 1152974 h 1171397"/>
              <a:gd name="connsiteX3" fmla="*/ 2274073 w 6273811"/>
              <a:gd name="connsiteY3" fmla="*/ 1105266 h 1171397"/>
              <a:gd name="connsiteX4" fmla="*/ 3331596 w 6273811"/>
              <a:gd name="connsiteY4" fmla="*/ 508919 h 1171397"/>
              <a:gd name="connsiteX5" fmla="*/ 3935896 w 6273811"/>
              <a:gd name="connsiteY5" fmla="*/ 127256 h 1171397"/>
              <a:gd name="connsiteX6" fmla="*/ 5247861 w 6273811"/>
              <a:gd name="connsiteY6" fmla="*/ 127256 h 1171397"/>
              <a:gd name="connsiteX7" fmla="*/ 6209969 w 6273811"/>
              <a:gd name="connsiteY7" fmla="*/ 87499 h 1171397"/>
              <a:gd name="connsiteX8" fmla="*/ 5955527 w 6273811"/>
              <a:gd name="connsiteY8" fmla="*/ 35 h 1171397"/>
              <a:gd name="connsiteX9" fmla="*/ 6273579 w 6273811"/>
              <a:gd name="connsiteY9" fmla="*/ 79548 h 1171397"/>
              <a:gd name="connsiteX10" fmla="*/ 6011186 w 6273811"/>
              <a:gd name="connsiteY10" fmla="*/ 270379 h 117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273811" h="1171397">
                <a:moveTo>
                  <a:pt x="0" y="341941"/>
                </a:moveTo>
                <a:cubicBezTo>
                  <a:pt x="155713" y="640115"/>
                  <a:pt x="311426" y="938289"/>
                  <a:pt x="580445" y="1073461"/>
                </a:cubicBezTo>
                <a:cubicBezTo>
                  <a:pt x="849464" y="1208633"/>
                  <a:pt x="1331844" y="1147673"/>
                  <a:pt x="1614115" y="1152974"/>
                </a:cubicBezTo>
                <a:cubicBezTo>
                  <a:pt x="1896386" y="1158275"/>
                  <a:pt x="1987826" y="1212608"/>
                  <a:pt x="2274073" y="1105266"/>
                </a:cubicBezTo>
                <a:cubicBezTo>
                  <a:pt x="2560320" y="997924"/>
                  <a:pt x="3054626" y="671921"/>
                  <a:pt x="3331596" y="508919"/>
                </a:cubicBezTo>
                <a:cubicBezTo>
                  <a:pt x="3608567" y="345917"/>
                  <a:pt x="3616519" y="190866"/>
                  <a:pt x="3935896" y="127256"/>
                </a:cubicBezTo>
                <a:cubicBezTo>
                  <a:pt x="4255274" y="63645"/>
                  <a:pt x="4868849" y="133882"/>
                  <a:pt x="5247861" y="127256"/>
                </a:cubicBezTo>
                <a:cubicBezTo>
                  <a:pt x="5626873" y="120630"/>
                  <a:pt x="6092025" y="108702"/>
                  <a:pt x="6209969" y="87499"/>
                </a:cubicBezTo>
                <a:cubicBezTo>
                  <a:pt x="6327913" y="66295"/>
                  <a:pt x="5944925" y="1360"/>
                  <a:pt x="5955527" y="35"/>
                </a:cubicBezTo>
                <a:cubicBezTo>
                  <a:pt x="5966129" y="-1290"/>
                  <a:pt x="6264303" y="34491"/>
                  <a:pt x="6273579" y="79548"/>
                </a:cubicBezTo>
                <a:cubicBezTo>
                  <a:pt x="6282855" y="124605"/>
                  <a:pt x="6011186" y="270379"/>
                  <a:pt x="6011186" y="270379"/>
                </a:cubicBez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45"/>
          <p:cNvSpPr/>
          <p:nvPr/>
        </p:nvSpPr>
        <p:spPr>
          <a:xfrm>
            <a:off x="2319805" y="4381169"/>
            <a:ext cx="2880348" cy="987932"/>
          </a:xfrm>
          <a:custGeom>
            <a:avLst/>
            <a:gdLst>
              <a:gd name="connsiteX0" fmla="*/ 2880348 w 2880348"/>
              <a:gd name="connsiteY0" fmla="*/ 0 h 987932"/>
              <a:gd name="connsiteX1" fmla="*/ 1910289 w 2880348"/>
              <a:gd name="connsiteY1" fmla="*/ 866692 h 987932"/>
              <a:gd name="connsiteX2" fmla="*/ 1091305 w 2880348"/>
              <a:gd name="connsiteY2" fmla="*/ 946205 h 987932"/>
              <a:gd name="connsiteX3" fmla="*/ 828912 w 2880348"/>
              <a:gd name="connsiteY3" fmla="*/ 532737 h 987932"/>
              <a:gd name="connsiteX4" fmla="*/ 192807 w 2880348"/>
              <a:gd name="connsiteY4" fmla="*/ 397565 h 987932"/>
              <a:gd name="connsiteX5" fmla="*/ 41732 w 2880348"/>
              <a:gd name="connsiteY5" fmla="*/ 357808 h 987932"/>
              <a:gd name="connsiteX6" fmla="*/ 264369 w 2880348"/>
              <a:gd name="connsiteY6" fmla="*/ 318052 h 987932"/>
              <a:gd name="connsiteX7" fmla="*/ 1976 w 2880348"/>
              <a:gd name="connsiteY7" fmla="*/ 357808 h 987932"/>
              <a:gd name="connsiteX8" fmla="*/ 137148 w 2880348"/>
              <a:gd name="connsiteY8" fmla="*/ 461175 h 987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80348" h="987932">
                <a:moveTo>
                  <a:pt x="2880348" y="0"/>
                </a:moveTo>
                <a:cubicBezTo>
                  <a:pt x="2544405" y="354495"/>
                  <a:pt x="2208463" y="708991"/>
                  <a:pt x="1910289" y="866692"/>
                </a:cubicBezTo>
                <a:cubicBezTo>
                  <a:pt x="1612115" y="1024393"/>
                  <a:pt x="1271534" y="1001864"/>
                  <a:pt x="1091305" y="946205"/>
                </a:cubicBezTo>
                <a:cubicBezTo>
                  <a:pt x="911076" y="890546"/>
                  <a:pt x="978662" y="624177"/>
                  <a:pt x="828912" y="532737"/>
                </a:cubicBezTo>
                <a:cubicBezTo>
                  <a:pt x="679162" y="441297"/>
                  <a:pt x="324004" y="426720"/>
                  <a:pt x="192807" y="397565"/>
                </a:cubicBezTo>
                <a:cubicBezTo>
                  <a:pt x="61610" y="368410"/>
                  <a:pt x="29805" y="371060"/>
                  <a:pt x="41732" y="357808"/>
                </a:cubicBezTo>
                <a:cubicBezTo>
                  <a:pt x="53659" y="344556"/>
                  <a:pt x="270995" y="318052"/>
                  <a:pt x="264369" y="318052"/>
                </a:cubicBezTo>
                <a:cubicBezTo>
                  <a:pt x="257743" y="318052"/>
                  <a:pt x="23179" y="333954"/>
                  <a:pt x="1976" y="357808"/>
                </a:cubicBezTo>
                <a:cubicBezTo>
                  <a:pt x="-19227" y="381662"/>
                  <a:pt x="137148" y="461175"/>
                  <a:pt x="137148" y="461175"/>
                </a:cubicBezTo>
              </a:path>
            </a:pathLst>
          </a:cu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Freeform 1"/>
          <p:cNvSpPr/>
          <p:nvPr/>
        </p:nvSpPr>
        <p:spPr>
          <a:xfrm>
            <a:off x="4056174" y="2122691"/>
            <a:ext cx="1905074" cy="420881"/>
          </a:xfrm>
          <a:custGeom>
            <a:avLst/>
            <a:gdLst>
              <a:gd name="connsiteX0" fmla="*/ 298112 w 1905074"/>
              <a:gd name="connsiteY0" fmla="*/ 34886 h 420881"/>
              <a:gd name="connsiteX1" fmla="*/ 1186386 w 1905074"/>
              <a:gd name="connsiteY1" fmla="*/ 34886 h 420881"/>
              <a:gd name="connsiteX2" fmla="*/ 1743735 w 1905074"/>
              <a:gd name="connsiteY2" fmla="*/ 8761 h 420881"/>
              <a:gd name="connsiteX3" fmla="*/ 1830820 w 1905074"/>
              <a:gd name="connsiteY3" fmla="*/ 34886 h 420881"/>
              <a:gd name="connsiteX4" fmla="*/ 1830820 w 1905074"/>
              <a:gd name="connsiteY4" fmla="*/ 357103 h 420881"/>
              <a:gd name="connsiteX5" fmla="*/ 1778569 w 1905074"/>
              <a:gd name="connsiteY5" fmla="*/ 400646 h 420881"/>
              <a:gd name="connsiteX6" fmla="*/ 298112 w 1905074"/>
              <a:gd name="connsiteY6" fmla="*/ 409355 h 420881"/>
              <a:gd name="connsiteX7" fmla="*/ 54272 w 1905074"/>
              <a:gd name="connsiteY7" fmla="*/ 409355 h 420881"/>
              <a:gd name="connsiteX8" fmla="*/ 2020 w 1905074"/>
              <a:gd name="connsiteY8" fmla="*/ 418063 h 420881"/>
              <a:gd name="connsiteX9" fmla="*/ 10729 w 1905074"/>
              <a:gd name="connsiteY9" fmla="*/ 383229 h 420881"/>
              <a:gd name="connsiteX10" fmla="*/ 10729 w 1905074"/>
              <a:gd name="connsiteY10" fmla="*/ 69721 h 420881"/>
              <a:gd name="connsiteX11" fmla="*/ 132649 w 1905074"/>
              <a:gd name="connsiteY11" fmla="*/ 61012 h 420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05074" h="420881">
                <a:moveTo>
                  <a:pt x="298112" y="34886"/>
                </a:moveTo>
                <a:lnTo>
                  <a:pt x="1186386" y="34886"/>
                </a:lnTo>
                <a:cubicBezTo>
                  <a:pt x="1427323" y="30532"/>
                  <a:pt x="1636329" y="8761"/>
                  <a:pt x="1743735" y="8761"/>
                </a:cubicBezTo>
                <a:cubicBezTo>
                  <a:pt x="1851141" y="8761"/>
                  <a:pt x="1816306" y="-23171"/>
                  <a:pt x="1830820" y="34886"/>
                </a:cubicBezTo>
                <a:cubicBezTo>
                  <a:pt x="1845334" y="92943"/>
                  <a:pt x="1839529" y="296143"/>
                  <a:pt x="1830820" y="357103"/>
                </a:cubicBezTo>
                <a:cubicBezTo>
                  <a:pt x="1822112" y="418063"/>
                  <a:pt x="2034020" y="391937"/>
                  <a:pt x="1778569" y="400646"/>
                </a:cubicBezTo>
                <a:cubicBezTo>
                  <a:pt x="1523118" y="409355"/>
                  <a:pt x="298112" y="409355"/>
                  <a:pt x="298112" y="409355"/>
                </a:cubicBezTo>
                <a:lnTo>
                  <a:pt x="54272" y="409355"/>
                </a:lnTo>
                <a:cubicBezTo>
                  <a:pt x="4923" y="410806"/>
                  <a:pt x="9277" y="422417"/>
                  <a:pt x="2020" y="418063"/>
                </a:cubicBezTo>
                <a:cubicBezTo>
                  <a:pt x="-5237" y="413709"/>
                  <a:pt x="9277" y="441286"/>
                  <a:pt x="10729" y="383229"/>
                </a:cubicBezTo>
                <a:cubicBezTo>
                  <a:pt x="12180" y="325172"/>
                  <a:pt x="-9591" y="123424"/>
                  <a:pt x="10729" y="69721"/>
                </a:cubicBezTo>
                <a:cubicBezTo>
                  <a:pt x="31049" y="16018"/>
                  <a:pt x="81849" y="38515"/>
                  <a:pt x="132649" y="61012"/>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Freeform 2"/>
          <p:cNvSpPr/>
          <p:nvPr/>
        </p:nvSpPr>
        <p:spPr>
          <a:xfrm>
            <a:off x="4093029" y="1927889"/>
            <a:ext cx="2033807" cy="255814"/>
          </a:xfrm>
          <a:custGeom>
            <a:avLst/>
            <a:gdLst>
              <a:gd name="connsiteX0" fmla="*/ 0 w 2033807"/>
              <a:gd name="connsiteY0" fmla="*/ 255814 h 255814"/>
              <a:gd name="connsiteX1" fmla="*/ 156754 w 2033807"/>
              <a:gd name="connsiteY1" fmla="*/ 142603 h 255814"/>
              <a:gd name="connsiteX2" fmla="*/ 313508 w 2033807"/>
              <a:gd name="connsiteY2" fmla="*/ 29391 h 255814"/>
              <a:gd name="connsiteX3" fmla="*/ 357051 w 2033807"/>
              <a:gd name="connsiteY3" fmla="*/ 29391 h 255814"/>
              <a:gd name="connsiteX4" fmla="*/ 1872342 w 2033807"/>
              <a:gd name="connsiteY4" fmla="*/ 3265 h 255814"/>
              <a:gd name="connsiteX5" fmla="*/ 2002971 w 2033807"/>
              <a:gd name="connsiteY5" fmla="*/ 3265 h 255814"/>
              <a:gd name="connsiteX6" fmla="*/ 1985554 w 2033807"/>
              <a:gd name="connsiteY6" fmla="*/ 29391 h 255814"/>
              <a:gd name="connsiteX7" fmla="*/ 1828800 w 2033807"/>
              <a:gd name="connsiteY7" fmla="*/ 160020 h 255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33807" h="255814">
                <a:moveTo>
                  <a:pt x="0" y="255814"/>
                </a:moveTo>
                <a:lnTo>
                  <a:pt x="156754" y="142603"/>
                </a:lnTo>
                <a:cubicBezTo>
                  <a:pt x="209005" y="104866"/>
                  <a:pt x="280125" y="48260"/>
                  <a:pt x="313508" y="29391"/>
                </a:cubicBezTo>
                <a:cubicBezTo>
                  <a:pt x="346891" y="10522"/>
                  <a:pt x="357051" y="29391"/>
                  <a:pt x="357051" y="29391"/>
                </a:cubicBezTo>
                <a:lnTo>
                  <a:pt x="1872342" y="3265"/>
                </a:lnTo>
                <a:cubicBezTo>
                  <a:pt x="2146662" y="-1089"/>
                  <a:pt x="1984102" y="-1089"/>
                  <a:pt x="2002971" y="3265"/>
                </a:cubicBezTo>
                <a:cubicBezTo>
                  <a:pt x="2021840" y="7619"/>
                  <a:pt x="2014582" y="3265"/>
                  <a:pt x="1985554" y="29391"/>
                </a:cubicBezTo>
                <a:cubicBezTo>
                  <a:pt x="1956526" y="55517"/>
                  <a:pt x="1828800" y="160020"/>
                  <a:pt x="1828800" y="16002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reeform 3"/>
          <p:cNvSpPr/>
          <p:nvPr/>
        </p:nvSpPr>
        <p:spPr>
          <a:xfrm>
            <a:off x="5904411" y="2296914"/>
            <a:ext cx="235132" cy="209006"/>
          </a:xfrm>
          <a:custGeom>
            <a:avLst/>
            <a:gdLst>
              <a:gd name="connsiteX0" fmla="*/ 0 w 235132"/>
              <a:gd name="connsiteY0" fmla="*/ 209006 h 209006"/>
              <a:gd name="connsiteX1" fmla="*/ 95795 w 235132"/>
              <a:gd name="connsiteY1" fmla="*/ 130629 h 209006"/>
              <a:gd name="connsiteX2" fmla="*/ 235132 w 235132"/>
              <a:gd name="connsiteY2" fmla="*/ 0 h 209006"/>
            </a:gdLst>
            <a:ahLst/>
            <a:cxnLst>
              <a:cxn ang="0">
                <a:pos x="connsiteX0" y="connsiteY0"/>
              </a:cxn>
              <a:cxn ang="0">
                <a:pos x="connsiteX1" y="connsiteY1"/>
              </a:cxn>
              <a:cxn ang="0">
                <a:pos x="connsiteX2" y="connsiteY2"/>
              </a:cxn>
            </a:cxnLst>
            <a:rect l="l" t="t" r="r" b="b"/>
            <a:pathLst>
              <a:path w="235132" h="209006">
                <a:moveTo>
                  <a:pt x="0" y="209006"/>
                </a:moveTo>
                <a:cubicBezTo>
                  <a:pt x="28303" y="187234"/>
                  <a:pt x="56606" y="165463"/>
                  <a:pt x="95795" y="130629"/>
                </a:cubicBezTo>
                <a:cubicBezTo>
                  <a:pt x="134984" y="95795"/>
                  <a:pt x="211909" y="23223"/>
                  <a:pt x="235132" y="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reeform 4"/>
          <p:cNvSpPr/>
          <p:nvPr/>
        </p:nvSpPr>
        <p:spPr>
          <a:xfrm>
            <a:off x="6113417" y="1939863"/>
            <a:ext cx="8709" cy="304800"/>
          </a:xfrm>
          <a:custGeom>
            <a:avLst/>
            <a:gdLst>
              <a:gd name="connsiteX0" fmla="*/ 8709 w 8709"/>
              <a:gd name="connsiteY0" fmla="*/ 0 h 304800"/>
              <a:gd name="connsiteX1" fmla="*/ 0 w 8709"/>
              <a:gd name="connsiteY1" fmla="*/ 304800 h 304800"/>
            </a:gdLst>
            <a:ahLst/>
            <a:cxnLst>
              <a:cxn ang="0">
                <a:pos x="connsiteX0" y="connsiteY0"/>
              </a:cxn>
              <a:cxn ang="0">
                <a:pos x="connsiteX1" y="connsiteY1"/>
              </a:cxn>
            </a:cxnLst>
            <a:rect l="l" t="t" r="r" b="b"/>
            <a:pathLst>
              <a:path w="8709" h="304800">
                <a:moveTo>
                  <a:pt x="8709" y="0"/>
                </a:moveTo>
                <a:lnTo>
                  <a:pt x="0" y="304800"/>
                </a:ln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304466" y="2215258"/>
            <a:ext cx="1351652" cy="307777"/>
          </a:xfrm>
          <a:prstGeom prst="rect">
            <a:avLst/>
          </a:prstGeom>
          <a:noFill/>
        </p:spPr>
        <p:txBody>
          <a:bodyPr wrap="none" rtlCol="0">
            <a:spAutoFit/>
          </a:bodyPr>
          <a:lstStyle/>
          <a:p>
            <a:r>
              <a:rPr lang="en-US" sz="1400" dirty="0" smtClean="0">
                <a:latin typeface="AhnbergHand" charset="0"/>
                <a:ea typeface="AhnbergHand" charset="0"/>
                <a:cs typeface="AhnbergHand" charset="0"/>
              </a:rPr>
              <a:t>IPv4 Router</a:t>
            </a:r>
            <a:endParaRPr lang="en-US" sz="1400" dirty="0">
              <a:latin typeface="AhnbergHand" charset="0"/>
              <a:ea typeface="AhnbergHand" charset="0"/>
              <a:cs typeface="AhnbergHand" charset="0"/>
            </a:endParaRPr>
          </a:p>
        </p:txBody>
      </p:sp>
      <p:sp>
        <p:nvSpPr>
          <p:cNvPr id="7" name="Freeform 6"/>
          <p:cNvSpPr/>
          <p:nvPr/>
        </p:nvSpPr>
        <p:spPr>
          <a:xfrm>
            <a:off x="1637211" y="2157563"/>
            <a:ext cx="2271282" cy="296106"/>
          </a:xfrm>
          <a:custGeom>
            <a:avLst/>
            <a:gdLst>
              <a:gd name="connsiteX0" fmla="*/ 0 w 3264059"/>
              <a:gd name="connsiteY0" fmla="*/ 130643 h 296106"/>
              <a:gd name="connsiteX1" fmla="*/ 1767840 w 3264059"/>
              <a:gd name="connsiteY1" fmla="*/ 121934 h 296106"/>
              <a:gd name="connsiteX2" fmla="*/ 3187337 w 3264059"/>
              <a:gd name="connsiteY2" fmla="*/ 165477 h 296106"/>
              <a:gd name="connsiteX3" fmla="*/ 2943497 w 3264059"/>
              <a:gd name="connsiteY3" fmla="*/ 14 h 296106"/>
              <a:gd name="connsiteX4" fmla="*/ 3257006 w 3264059"/>
              <a:gd name="connsiteY4" fmla="*/ 156769 h 296106"/>
              <a:gd name="connsiteX5" fmla="*/ 3161212 w 3264059"/>
              <a:gd name="connsiteY5" fmla="*/ 296106 h 2961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64059" h="296106">
                <a:moveTo>
                  <a:pt x="0" y="130643"/>
                </a:moveTo>
                <a:lnTo>
                  <a:pt x="1767840" y="121934"/>
                </a:lnTo>
                <a:cubicBezTo>
                  <a:pt x="2299063" y="127740"/>
                  <a:pt x="2991394" y="185797"/>
                  <a:pt x="3187337" y="165477"/>
                </a:cubicBezTo>
                <a:cubicBezTo>
                  <a:pt x="3383280" y="145157"/>
                  <a:pt x="2931886" y="1465"/>
                  <a:pt x="2943497" y="14"/>
                </a:cubicBezTo>
                <a:cubicBezTo>
                  <a:pt x="2955109" y="-1437"/>
                  <a:pt x="3220720" y="107420"/>
                  <a:pt x="3257006" y="156769"/>
                </a:cubicBezTo>
                <a:cubicBezTo>
                  <a:pt x="3293292" y="206118"/>
                  <a:pt x="3178629" y="272883"/>
                  <a:pt x="3161212" y="296106"/>
                </a:cubicBezTo>
              </a:path>
            </a:pathLst>
          </a:custGeom>
          <a:noFill/>
          <a:ln w="7620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6235337" y="2122743"/>
            <a:ext cx="2264529" cy="313509"/>
          </a:xfrm>
          <a:custGeom>
            <a:avLst/>
            <a:gdLst>
              <a:gd name="connsiteX0" fmla="*/ 0 w 2264529"/>
              <a:gd name="connsiteY0" fmla="*/ 113211 h 313509"/>
              <a:gd name="connsiteX1" fmla="*/ 1219200 w 2264529"/>
              <a:gd name="connsiteY1" fmla="*/ 121920 h 313509"/>
              <a:gd name="connsiteX2" fmla="*/ 2203269 w 2264529"/>
              <a:gd name="connsiteY2" fmla="*/ 104503 h 313509"/>
              <a:gd name="connsiteX3" fmla="*/ 1976846 w 2264529"/>
              <a:gd name="connsiteY3" fmla="*/ 0 h 313509"/>
              <a:gd name="connsiteX4" fmla="*/ 2264229 w 2264529"/>
              <a:gd name="connsiteY4" fmla="*/ 104503 h 313509"/>
              <a:gd name="connsiteX5" fmla="*/ 2020389 w 2264529"/>
              <a:gd name="connsiteY5" fmla="*/ 313509 h 313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264529" h="313509">
                <a:moveTo>
                  <a:pt x="0" y="113211"/>
                </a:moveTo>
                <a:lnTo>
                  <a:pt x="1219200" y="121920"/>
                </a:lnTo>
                <a:cubicBezTo>
                  <a:pt x="1586411" y="120469"/>
                  <a:pt x="2076995" y="124823"/>
                  <a:pt x="2203269" y="104503"/>
                </a:cubicBezTo>
                <a:cubicBezTo>
                  <a:pt x="2329543" y="84183"/>
                  <a:pt x="1966686" y="0"/>
                  <a:pt x="1976846" y="0"/>
                </a:cubicBezTo>
                <a:cubicBezTo>
                  <a:pt x="1987006" y="0"/>
                  <a:pt x="2256972" y="52251"/>
                  <a:pt x="2264229" y="104503"/>
                </a:cubicBezTo>
                <a:cubicBezTo>
                  <a:pt x="2271486" y="156755"/>
                  <a:pt x="2145937" y="235132"/>
                  <a:pt x="2020389" y="313509"/>
                </a:cubicBez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3100914" y="1354198"/>
            <a:ext cx="540899" cy="768493"/>
          </a:xfrm>
          <a:custGeom>
            <a:avLst/>
            <a:gdLst>
              <a:gd name="connsiteX0" fmla="*/ 0 w 540899"/>
              <a:gd name="connsiteY0" fmla="*/ 74711 h 768493"/>
              <a:gd name="connsiteX1" fmla="*/ 17418 w 540899"/>
              <a:gd name="connsiteY1" fmla="*/ 588517 h 768493"/>
              <a:gd name="connsiteX2" fmla="*/ 17418 w 540899"/>
              <a:gd name="connsiteY2" fmla="*/ 745271 h 768493"/>
              <a:gd name="connsiteX3" fmla="*/ 78378 w 540899"/>
              <a:gd name="connsiteY3" fmla="*/ 762688 h 768493"/>
              <a:gd name="connsiteX4" fmla="*/ 470263 w 540899"/>
              <a:gd name="connsiteY4" fmla="*/ 762688 h 768493"/>
              <a:gd name="connsiteX5" fmla="*/ 531223 w 540899"/>
              <a:gd name="connsiteY5" fmla="*/ 762688 h 768493"/>
              <a:gd name="connsiteX6" fmla="*/ 539932 w 540899"/>
              <a:gd name="connsiteY6" fmla="*/ 684311 h 768493"/>
              <a:gd name="connsiteX7" fmla="*/ 522515 w 540899"/>
              <a:gd name="connsiteY7" fmla="*/ 66002 h 768493"/>
              <a:gd name="connsiteX8" fmla="*/ 478972 w 540899"/>
              <a:gd name="connsiteY8" fmla="*/ 13751 h 768493"/>
              <a:gd name="connsiteX9" fmla="*/ 95795 w 540899"/>
              <a:gd name="connsiteY9" fmla="*/ 31168 h 768493"/>
              <a:gd name="connsiteX10" fmla="*/ 60960 w 540899"/>
              <a:gd name="connsiteY10" fmla="*/ 22460 h 768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0899" h="768493">
                <a:moveTo>
                  <a:pt x="0" y="74711"/>
                </a:moveTo>
                <a:cubicBezTo>
                  <a:pt x="7257" y="275734"/>
                  <a:pt x="14515" y="476757"/>
                  <a:pt x="17418" y="588517"/>
                </a:cubicBezTo>
                <a:cubicBezTo>
                  <a:pt x="20321" y="700277"/>
                  <a:pt x="7258" y="716242"/>
                  <a:pt x="17418" y="745271"/>
                </a:cubicBezTo>
                <a:cubicBezTo>
                  <a:pt x="27578" y="774300"/>
                  <a:pt x="2904" y="759785"/>
                  <a:pt x="78378" y="762688"/>
                </a:cubicBezTo>
                <a:cubicBezTo>
                  <a:pt x="153852" y="765591"/>
                  <a:pt x="470263" y="762688"/>
                  <a:pt x="470263" y="762688"/>
                </a:cubicBezTo>
                <a:cubicBezTo>
                  <a:pt x="545737" y="762688"/>
                  <a:pt x="519611" y="775751"/>
                  <a:pt x="531223" y="762688"/>
                </a:cubicBezTo>
                <a:cubicBezTo>
                  <a:pt x="542835" y="749625"/>
                  <a:pt x="541383" y="800425"/>
                  <a:pt x="539932" y="684311"/>
                </a:cubicBezTo>
                <a:cubicBezTo>
                  <a:pt x="538481" y="568197"/>
                  <a:pt x="532675" y="177762"/>
                  <a:pt x="522515" y="66002"/>
                </a:cubicBezTo>
                <a:cubicBezTo>
                  <a:pt x="512355" y="-45758"/>
                  <a:pt x="550092" y="19557"/>
                  <a:pt x="478972" y="13751"/>
                </a:cubicBezTo>
                <a:cubicBezTo>
                  <a:pt x="407852" y="7945"/>
                  <a:pt x="165464" y="29716"/>
                  <a:pt x="95795" y="31168"/>
                </a:cubicBezTo>
                <a:cubicBezTo>
                  <a:pt x="26126" y="32619"/>
                  <a:pt x="60960" y="22460"/>
                  <a:pt x="60960" y="2246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3087179" y="1137107"/>
            <a:ext cx="550259" cy="222133"/>
          </a:xfrm>
          <a:custGeom>
            <a:avLst/>
            <a:gdLst>
              <a:gd name="connsiteX0" fmla="*/ 5027 w 550259"/>
              <a:gd name="connsiteY0" fmla="*/ 222133 h 222133"/>
              <a:gd name="connsiteX1" fmla="*/ 5027 w 550259"/>
              <a:gd name="connsiteY1" fmla="*/ 13128 h 222133"/>
              <a:gd name="connsiteX2" fmla="*/ 57278 w 550259"/>
              <a:gd name="connsiteY2" fmla="*/ 21836 h 222133"/>
              <a:gd name="connsiteX3" fmla="*/ 518833 w 550259"/>
              <a:gd name="connsiteY3" fmla="*/ 21836 h 222133"/>
              <a:gd name="connsiteX4" fmla="*/ 510124 w 550259"/>
              <a:gd name="connsiteY4" fmla="*/ 47962 h 222133"/>
              <a:gd name="connsiteX5" fmla="*/ 518833 w 550259"/>
              <a:gd name="connsiteY5" fmla="*/ 196008 h 222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50259" h="222133">
                <a:moveTo>
                  <a:pt x="5027" y="222133"/>
                </a:moveTo>
                <a:cubicBezTo>
                  <a:pt x="673" y="134322"/>
                  <a:pt x="-3681" y="46511"/>
                  <a:pt x="5027" y="13128"/>
                </a:cubicBezTo>
                <a:cubicBezTo>
                  <a:pt x="13735" y="-20255"/>
                  <a:pt x="-28356" y="20385"/>
                  <a:pt x="57278" y="21836"/>
                </a:cubicBezTo>
                <a:cubicBezTo>
                  <a:pt x="142912" y="23287"/>
                  <a:pt x="443359" y="17482"/>
                  <a:pt x="518833" y="21836"/>
                </a:cubicBezTo>
                <a:cubicBezTo>
                  <a:pt x="594307" y="26190"/>
                  <a:pt x="510124" y="18933"/>
                  <a:pt x="510124" y="47962"/>
                </a:cubicBezTo>
                <a:cubicBezTo>
                  <a:pt x="510124" y="76991"/>
                  <a:pt x="518833" y="196008"/>
                  <a:pt x="518833" y="196008"/>
                </a:cubicBezTo>
              </a:path>
            </a:pathLst>
          </a:cu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1"/>
          <p:cNvSpPr/>
          <p:nvPr/>
        </p:nvSpPr>
        <p:spPr>
          <a:xfrm>
            <a:off x="6574251" y="1677103"/>
            <a:ext cx="540899" cy="332429"/>
          </a:xfrm>
          <a:custGeom>
            <a:avLst/>
            <a:gdLst>
              <a:gd name="connsiteX0" fmla="*/ 0 w 540899"/>
              <a:gd name="connsiteY0" fmla="*/ 74711 h 768493"/>
              <a:gd name="connsiteX1" fmla="*/ 17418 w 540899"/>
              <a:gd name="connsiteY1" fmla="*/ 588517 h 768493"/>
              <a:gd name="connsiteX2" fmla="*/ 17418 w 540899"/>
              <a:gd name="connsiteY2" fmla="*/ 745271 h 768493"/>
              <a:gd name="connsiteX3" fmla="*/ 78378 w 540899"/>
              <a:gd name="connsiteY3" fmla="*/ 762688 h 768493"/>
              <a:gd name="connsiteX4" fmla="*/ 470263 w 540899"/>
              <a:gd name="connsiteY4" fmla="*/ 762688 h 768493"/>
              <a:gd name="connsiteX5" fmla="*/ 531223 w 540899"/>
              <a:gd name="connsiteY5" fmla="*/ 762688 h 768493"/>
              <a:gd name="connsiteX6" fmla="*/ 539932 w 540899"/>
              <a:gd name="connsiteY6" fmla="*/ 684311 h 768493"/>
              <a:gd name="connsiteX7" fmla="*/ 522515 w 540899"/>
              <a:gd name="connsiteY7" fmla="*/ 66002 h 768493"/>
              <a:gd name="connsiteX8" fmla="*/ 478972 w 540899"/>
              <a:gd name="connsiteY8" fmla="*/ 13751 h 768493"/>
              <a:gd name="connsiteX9" fmla="*/ 95795 w 540899"/>
              <a:gd name="connsiteY9" fmla="*/ 31168 h 768493"/>
              <a:gd name="connsiteX10" fmla="*/ 60960 w 540899"/>
              <a:gd name="connsiteY10" fmla="*/ 22460 h 768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0899" h="768493">
                <a:moveTo>
                  <a:pt x="0" y="74711"/>
                </a:moveTo>
                <a:cubicBezTo>
                  <a:pt x="7257" y="275734"/>
                  <a:pt x="14515" y="476757"/>
                  <a:pt x="17418" y="588517"/>
                </a:cubicBezTo>
                <a:cubicBezTo>
                  <a:pt x="20321" y="700277"/>
                  <a:pt x="7258" y="716242"/>
                  <a:pt x="17418" y="745271"/>
                </a:cubicBezTo>
                <a:cubicBezTo>
                  <a:pt x="27578" y="774300"/>
                  <a:pt x="2904" y="759785"/>
                  <a:pt x="78378" y="762688"/>
                </a:cubicBezTo>
                <a:cubicBezTo>
                  <a:pt x="153852" y="765591"/>
                  <a:pt x="470263" y="762688"/>
                  <a:pt x="470263" y="762688"/>
                </a:cubicBezTo>
                <a:cubicBezTo>
                  <a:pt x="545737" y="762688"/>
                  <a:pt x="519611" y="775751"/>
                  <a:pt x="531223" y="762688"/>
                </a:cubicBezTo>
                <a:cubicBezTo>
                  <a:pt x="542835" y="749625"/>
                  <a:pt x="541383" y="800425"/>
                  <a:pt x="539932" y="684311"/>
                </a:cubicBezTo>
                <a:cubicBezTo>
                  <a:pt x="538481" y="568197"/>
                  <a:pt x="532675" y="177762"/>
                  <a:pt x="522515" y="66002"/>
                </a:cubicBezTo>
                <a:cubicBezTo>
                  <a:pt x="512355" y="-45758"/>
                  <a:pt x="550092" y="19557"/>
                  <a:pt x="478972" y="13751"/>
                </a:cubicBezTo>
                <a:cubicBezTo>
                  <a:pt x="407852" y="7945"/>
                  <a:pt x="165464" y="29716"/>
                  <a:pt x="95795" y="31168"/>
                </a:cubicBezTo>
                <a:cubicBezTo>
                  <a:pt x="26126" y="32619"/>
                  <a:pt x="60960" y="22460"/>
                  <a:pt x="60960" y="2246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2"/>
          <p:cNvSpPr/>
          <p:nvPr/>
        </p:nvSpPr>
        <p:spPr>
          <a:xfrm>
            <a:off x="6564891" y="1454970"/>
            <a:ext cx="550259" cy="222133"/>
          </a:xfrm>
          <a:custGeom>
            <a:avLst/>
            <a:gdLst>
              <a:gd name="connsiteX0" fmla="*/ 5027 w 550259"/>
              <a:gd name="connsiteY0" fmla="*/ 222133 h 222133"/>
              <a:gd name="connsiteX1" fmla="*/ 5027 w 550259"/>
              <a:gd name="connsiteY1" fmla="*/ 13128 h 222133"/>
              <a:gd name="connsiteX2" fmla="*/ 57278 w 550259"/>
              <a:gd name="connsiteY2" fmla="*/ 21836 h 222133"/>
              <a:gd name="connsiteX3" fmla="*/ 518833 w 550259"/>
              <a:gd name="connsiteY3" fmla="*/ 21836 h 222133"/>
              <a:gd name="connsiteX4" fmla="*/ 510124 w 550259"/>
              <a:gd name="connsiteY4" fmla="*/ 47962 h 222133"/>
              <a:gd name="connsiteX5" fmla="*/ 518833 w 550259"/>
              <a:gd name="connsiteY5" fmla="*/ 196008 h 222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50259" h="222133">
                <a:moveTo>
                  <a:pt x="5027" y="222133"/>
                </a:moveTo>
                <a:cubicBezTo>
                  <a:pt x="673" y="134322"/>
                  <a:pt x="-3681" y="46511"/>
                  <a:pt x="5027" y="13128"/>
                </a:cubicBezTo>
                <a:cubicBezTo>
                  <a:pt x="13735" y="-20255"/>
                  <a:pt x="-28356" y="20385"/>
                  <a:pt x="57278" y="21836"/>
                </a:cubicBezTo>
                <a:cubicBezTo>
                  <a:pt x="142912" y="23287"/>
                  <a:pt x="443359" y="17482"/>
                  <a:pt x="518833" y="21836"/>
                </a:cubicBezTo>
                <a:cubicBezTo>
                  <a:pt x="594307" y="26190"/>
                  <a:pt x="510124" y="18933"/>
                  <a:pt x="510124" y="47962"/>
                </a:cubicBezTo>
                <a:cubicBezTo>
                  <a:pt x="510124" y="76991"/>
                  <a:pt x="518833" y="196008"/>
                  <a:pt x="518833" y="196008"/>
                </a:cubicBezTo>
              </a:path>
            </a:pathLst>
          </a:cu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13"/>
          <p:cNvSpPr/>
          <p:nvPr/>
        </p:nvSpPr>
        <p:spPr>
          <a:xfrm>
            <a:off x="7292708" y="1677103"/>
            <a:ext cx="540899" cy="332429"/>
          </a:xfrm>
          <a:custGeom>
            <a:avLst/>
            <a:gdLst>
              <a:gd name="connsiteX0" fmla="*/ 0 w 540899"/>
              <a:gd name="connsiteY0" fmla="*/ 74711 h 768493"/>
              <a:gd name="connsiteX1" fmla="*/ 17418 w 540899"/>
              <a:gd name="connsiteY1" fmla="*/ 588517 h 768493"/>
              <a:gd name="connsiteX2" fmla="*/ 17418 w 540899"/>
              <a:gd name="connsiteY2" fmla="*/ 745271 h 768493"/>
              <a:gd name="connsiteX3" fmla="*/ 78378 w 540899"/>
              <a:gd name="connsiteY3" fmla="*/ 762688 h 768493"/>
              <a:gd name="connsiteX4" fmla="*/ 470263 w 540899"/>
              <a:gd name="connsiteY4" fmla="*/ 762688 h 768493"/>
              <a:gd name="connsiteX5" fmla="*/ 531223 w 540899"/>
              <a:gd name="connsiteY5" fmla="*/ 762688 h 768493"/>
              <a:gd name="connsiteX6" fmla="*/ 539932 w 540899"/>
              <a:gd name="connsiteY6" fmla="*/ 684311 h 768493"/>
              <a:gd name="connsiteX7" fmla="*/ 522515 w 540899"/>
              <a:gd name="connsiteY7" fmla="*/ 66002 h 768493"/>
              <a:gd name="connsiteX8" fmla="*/ 478972 w 540899"/>
              <a:gd name="connsiteY8" fmla="*/ 13751 h 768493"/>
              <a:gd name="connsiteX9" fmla="*/ 95795 w 540899"/>
              <a:gd name="connsiteY9" fmla="*/ 31168 h 768493"/>
              <a:gd name="connsiteX10" fmla="*/ 60960 w 540899"/>
              <a:gd name="connsiteY10" fmla="*/ 22460 h 768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0899" h="768493">
                <a:moveTo>
                  <a:pt x="0" y="74711"/>
                </a:moveTo>
                <a:cubicBezTo>
                  <a:pt x="7257" y="275734"/>
                  <a:pt x="14515" y="476757"/>
                  <a:pt x="17418" y="588517"/>
                </a:cubicBezTo>
                <a:cubicBezTo>
                  <a:pt x="20321" y="700277"/>
                  <a:pt x="7258" y="716242"/>
                  <a:pt x="17418" y="745271"/>
                </a:cubicBezTo>
                <a:cubicBezTo>
                  <a:pt x="27578" y="774300"/>
                  <a:pt x="2904" y="759785"/>
                  <a:pt x="78378" y="762688"/>
                </a:cubicBezTo>
                <a:cubicBezTo>
                  <a:pt x="153852" y="765591"/>
                  <a:pt x="470263" y="762688"/>
                  <a:pt x="470263" y="762688"/>
                </a:cubicBezTo>
                <a:cubicBezTo>
                  <a:pt x="545737" y="762688"/>
                  <a:pt x="519611" y="775751"/>
                  <a:pt x="531223" y="762688"/>
                </a:cubicBezTo>
                <a:cubicBezTo>
                  <a:pt x="542835" y="749625"/>
                  <a:pt x="541383" y="800425"/>
                  <a:pt x="539932" y="684311"/>
                </a:cubicBezTo>
                <a:cubicBezTo>
                  <a:pt x="538481" y="568197"/>
                  <a:pt x="532675" y="177762"/>
                  <a:pt x="522515" y="66002"/>
                </a:cubicBezTo>
                <a:cubicBezTo>
                  <a:pt x="512355" y="-45758"/>
                  <a:pt x="550092" y="19557"/>
                  <a:pt x="478972" y="13751"/>
                </a:cubicBezTo>
                <a:cubicBezTo>
                  <a:pt x="407852" y="7945"/>
                  <a:pt x="165464" y="29716"/>
                  <a:pt x="95795" y="31168"/>
                </a:cubicBezTo>
                <a:cubicBezTo>
                  <a:pt x="26126" y="32619"/>
                  <a:pt x="60960" y="22460"/>
                  <a:pt x="60960" y="2246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4"/>
          <p:cNvSpPr/>
          <p:nvPr/>
        </p:nvSpPr>
        <p:spPr>
          <a:xfrm>
            <a:off x="7283348" y="1454970"/>
            <a:ext cx="550259" cy="222133"/>
          </a:xfrm>
          <a:custGeom>
            <a:avLst/>
            <a:gdLst>
              <a:gd name="connsiteX0" fmla="*/ 5027 w 550259"/>
              <a:gd name="connsiteY0" fmla="*/ 222133 h 222133"/>
              <a:gd name="connsiteX1" fmla="*/ 5027 w 550259"/>
              <a:gd name="connsiteY1" fmla="*/ 13128 h 222133"/>
              <a:gd name="connsiteX2" fmla="*/ 57278 w 550259"/>
              <a:gd name="connsiteY2" fmla="*/ 21836 h 222133"/>
              <a:gd name="connsiteX3" fmla="*/ 518833 w 550259"/>
              <a:gd name="connsiteY3" fmla="*/ 21836 h 222133"/>
              <a:gd name="connsiteX4" fmla="*/ 510124 w 550259"/>
              <a:gd name="connsiteY4" fmla="*/ 47962 h 222133"/>
              <a:gd name="connsiteX5" fmla="*/ 518833 w 550259"/>
              <a:gd name="connsiteY5" fmla="*/ 196008 h 222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50259" h="222133">
                <a:moveTo>
                  <a:pt x="5027" y="222133"/>
                </a:moveTo>
                <a:cubicBezTo>
                  <a:pt x="673" y="134322"/>
                  <a:pt x="-3681" y="46511"/>
                  <a:pt x="5027" y="13128"/>
                </a:cubicBezTo>
                <a:cubicBezTo>
                  <a:pt x="13735" y="-20255"/>
                  <a:pt x="-28356" y="20385"/>
                  <a:pt x="57278" y="21836"/>
                </a:cubicBezTo>
                <a:cubicBezTo>
                  <a:pt x="142912" y="23287"/>
                  <a:pt x="443359" y="17482"/>
                  <a:pt x="518833" y="21836"/>
                </a:cubicBezTo>
                <a:cubicBezTo>
                  <a:pt x="594307" y="26190"/>
                  <a:pt x="510124" y="18933"/>
                  <a:pt x="510124" y="47962"/>
                </a:cubicBezTo>
                <a:cubicBezTo>
                  <a:pt x="510124" y="76991"/>
                  <a:pt x="518833" y="196008"/>
                  <a:pt x="518833" y="196008"/>
                </a:cubicBezTo>
              </a:path>
            </a:pathLst>
          </a:cu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1121858" y="1073159"/>
            <a:ext cx="1882707" cy="246221"/>
          </a:xfrm>
          <a:prstGeom prst="rect">
            <a:avLst/>
          </a:prstGeom>
          <a:noFill/>
        </p:spPr>
        <p:txBody>
          <a:bodyPr wrap="square" rtlCol="0">
            <a:spAutoFit/>
          </a:bodyPr>
          <a:lstStyle/>
          <a:p>
            <a:r>
              <a:rPr lang="en-US" sz="1000" dirty="0" smtClean="0">
                <a:latin typeface="AhnbergHand" charset="0"/>
                <a:ea typeface="AhnbergHand" charset="0"/>
                <a:cs typeface="AhnbergHand" charset="0"/>
              </a:rPr>
              <a:t>IPv4 header</a:t>
            </a:r>
            <a:endParaRPr lang="en-US" sz="1000" dirty="0">
              <a:latin typeface="AhnbergHand" charset="0"/>
              <a:ea typeface="AhnbergHand" charset="0"/>
              <a:cs typeface="AhnbergHand" charset="0"/>
            </a:endParaRPr>
          </a:p>
        </p:txBody>
      </p:sp>
      <p:sp>
        <p:nvSpPr>
          <p:cNvPr id="18" name="TextBox 17"/>
          <p:cNvSpPr txBox="1"/>
          <p:nvPr/>
        </p:nvSpPr>
        <p:spPr>
          <a:xfrm>
            <a:off x="1812154" y="1577995"/>
            <a:ext cx="1882707" cy="246221"/>
          </a:xfrm>
          <a:prstGeom prst="rect">
            <a:avLst/>
          </a:prstGeom>
          <a:noFill/>
        </p:spPr>
        <p:txBody>
          <a:bodyPr wrap="square" rtlCol="0">
            <a:spAutoFit/>
          </a:bodyPr>
          <a:lstStyle/>
          <a:p>
            <a:r>
              <a:rPr lang="en-US" sz="1000" smtClean="0">
                <a:latin typeface="AhnbergHand" charset="0"/>
                <a:ea typeface="AhnbergHand" charset="0"/>
                <a:cs typeface="AhnbergHand" charset="0"/>
              </a:rPr>
              <a:t>Payload</a:t>
            </a:r>
            <a:endParaRPr lang="en-US" sz="1000" dirty="0">
              <a:latin typeface="AhnbergHand" charset="0"/>
              <a:ea typeface="AhnbergHand" charset="0"/>
              <a:cs typeface="AhnbergHand" charset="0"/>
            </a:endParaRPr>
          </a:p>
        </p:txBody>
      </p:sp>
      <p:sp>
        <p:nvSpPr>
          <p:cNvPr id="19" name="Freeform 18"/>
          <p:cNvSpPr/>
          <p:nvPr/>
        </p:nvSpPr>
        <p:spPr>
          <a:xfrm>
            <a:off x="3135086" y="1504434"/>
            <a:ext cx="426720" cy="8709"/>
          </a:xfrm>
          <a:custGeom>
            <a:avLst/>
            <a:gdLst>
              <a:gd name="connsiteX0" fmla="*/ 0 w 426720"/>
              <a:gd name="connsiteY0" fmla="*/ 8709 h 8709"/>
              <a:gd name="connsiteX1" fmla="*/ 304800 w 426720"/>
              <a:gd name="connsiteY1" fmla="*/ 8709 h 8709"/>
              <a:gd name="connsiteX2" fmla="*/ 426720 w 426720"/>
              <a:gd name="connsiteY2" fmla="*/ 0 h 8709"/>
            </a:gdLst>
            <a:ahLst/>
            <a:cxnLst>
              <a:cxn ang="0">
                <a:pos x="connsiteX0" y="connsiteY0"/>
              </a:cxn>
              <a:cxn ang="0">
                <a:pos x="connsiteX1" y="connsiteY1"/>
              </a:cxn>
              <a:cxn ang="0">
                <a:pos x="connsiteX2" y="connsiteY2"/>
              </a:cxn>
            </a:cxnLst>
            <a:rect l="l" t="t" r="r" b="b"/>
            <a:pathLst>
              <a:path w="426720" h="8709">
                <a:moveTo>
                  <a:pt x="0" y="8709"/>
                </a:moveTo>
                <a:lnTo>
                  <a:pt x="304800" y="8709"/>
                </a:lnTo>
                <a:cubicBezTo>
                  <a:pt x="375920" y="7257"/>
                  <a:pt x="426720" y="0"/>
                  <a:pt x="426720"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19"/>
          <p:cNvSpPr/>
          <p:nvPr/>
        </p:nvSpPr>
        <p:spPr>
          <a:xfrm>
            <a:off x="7292708" y="1838963"/>
            <a:ext cx="426720" cy="8709"/>
          </a:xfrm>
          <a:custGeom>
            <a:avLst/>
            <a:gdLst>
              <a:gd name="connsiteX0" fmla="*/ 0 w 426720"/>
              <a:gd name="connsiteY0" fmla="*/ 8709 h 8709"/>
              <a:gd name="connsiteX1" fmla="*/ 304800 w 426720"/>
              <a:gd name="connsiteY1" fmla="*/ 8709 h 8709"/>
              <a:gd name="connsiteX2" fmla="*/ 426720 w 426720"/>
              <a:gd name="connsiteY2" fmla="*/ 0 h 8709"/>
            </a:gdLst>
            <a:ahLst/>
            <a:cxnLst>
              <a:cxn ang="0">
                <a:pos x="connsiteX0" y="connsiteY0"/>
              </a:cxn>
              <a:cxn ang="0">
                <a:pos x="connsiteX1" y="connsiteY1"/>
              </a:cxn>
              <a:cxn ang="0">
                <a:pos x="connsiteX2" y="connsiteY2"/>
              </a:cxn>
            </a:cxnLst>
            <a:rect l="l" t="t" r="r" b="b"/>
            <a:pathLst>
              <a:path w="426720" h="8709">
                <a:moveTo>
                  <a:pt x="0" y="8709"/>
                </a:moveTo>
                <a:lnTo>
                  <a:pt x="304800" y="8709"/>
                </a:lnTo>
                <a:cubicBezTo>
                  <a:pt x="375920" y="7257"/>
                  <a:pt x="426720" y="0"/>
                  <a:pt x="426720"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1416180" y="1331774"/>
            <a:ext cx="1882707" cy="246221"/>
          </a:xfrm>
          <a:prstGeom prst="rect">
            <a:avLst/>
          </a:prstGeom>
          <a:noFill/>
        </p:spPr>
        <p:txBody>
          <a:bodyPr wrap="square" rtlCol="0">
            <a:spAutoFit/>
          </a:bodyPr>
          <a:lstStyle/>
          <a:p>
            <a:r>
              <a:rPr lang="en-US" sz="1000" dirty="0" smtClean="0">
                <a:latin typeface="AhnbergHand" charset="0"/>
                <a:ea typeface="AhnbergHand" charset="0"/>
                <a:cs typeface="AhnbergHand" charset="0"/>
              </a:rPr>
              <a:t>TCP/UDP header</a:t>
            </a:r>
            <a:endParaRPr lang="en-US" sz="1000" dirty="0">
              <a:latin typeface="AhnbergHand" charset="0"/>
              <a:ea typeface="AhnbergHand" charset="0"/>
              <a:cs typeface="AhnbergHand" charset="0"/>
            </a:endParaRPr>
          </a:p>
        </p:txBody>
      </p:sp>
      <p:sp>
        <p:nvSpPr>
          <p:cNvPr id="22" name="Freeform 21"/>
          <p:cNvSpPr/>
          <p:nvPr/>
        </p:nvSpPr>
        <p:spPr>
          <a:xfrm>
            <a:off x="2116183" y="1188765"/>
            <a:ext cx="806646" cy="141498"/>
          </a:xfrm>
          <a:custGeom>
            <a:avLst/>
            <a:gdLst>
              <a:gd name="connsiteX0" fmla="*/ 0 w 806646"/>
              <a:gd name="connsiteY0" fmla="*/ 19578 h 141498"/>
              <a:gd name="connsiteX1" fmla="*/ 130628 w 806646"/>
              <a:gd name="connsiteY1" fmla="*/ 2161 h 141498"/>
              <a:gd name="connsiteX2" fmla="*/ 783771 w 806646"/>
              <a:gd name="connsiteY2" fmla="*/ 63121 h 141498"/>
              <a:gd name="connsiteX3" fmla="*/ 670560 w 806646"/>
              <a:gd name="connsiteY3" fmla="*/ 2161 h 141498"/>
              <a:gd name="connsiteX4" fmla="*/ 792480 w 806646"/>
              <a:gd name="connsiteY4" fmla="*/ 89247 h 141498"/>
              <a:gd name="connsiteX5" fmla="*/ 583474 w 806646"/>
              <a:gd name="connsiteY5" fmla="*/ 141498 h 141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6646" h="141498">
                <a:moveTo>
                  <a:pt x="0" y="19578"/>
                </a:moveTo>
                <a:cubicBezTo>
                  <a:pt x="0" y="7241"/>
                  <a:pt x="0" y="-5096"/>
                  <a:pt x="130628" y="2161"/>
                </a:cubicBezTo>
                <a:cubicBezTo>
                  <a:pt x="261256" y="9418"/>
                  <a:pt x="693782" y="63121"/>
                  <a:pt x="783771" y="63121"/>
                </a:cubicBezTo>
                <a:cubicBezTo>
                  <a:pt x="873760" y="63121"/>
                  <a:pt x="669109" y="-2193"/>
                  <a:pt x="670560" y="2161"/>
                </a:cubicBezTo>
                <a:cubicBezTo>
                  <a:pt x="672011" y="6515"/>
                  <a:pt x="806994" y="66024"/>
                  <a:pt x="792480" y="89247"/>
                </a:cubicBezTo>
                <a:cubicBezTo>
                  <a:pt x="777966" y="112470"/>
                  <a:pt x="618308" y="134241"/>
                  <a:pt x="583474" y="14149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22"/>
          <p:cNvSpPr/>
          <p:nvPr/>
        </p:nvSpPr>
        <p:spPr>
          <a:xfrm>
            <a:off x="2769326" y="1425651"/>
            <a:ext cx="230550" cy="113618"/>
          </a:xfrm>
          <a:custGeom>
            <a:avLst/>
            <a:gdLst>
              <a:gd name="connsiteX0" fmla="*/ 0 w 230550"/>
              <a:gd name="connsiteY0" fmla="*/ 35241 h 113618"/>
              <a:gd name="connsiteX1" fmla="*/ 182880 w 230550"/>
              <a:gd name="connsiteY1" fmla="*/ 43949 h 113618"/>
              <a:gd name="connsiteX2" fmla="*/ 226423 w 230550"/>
              <a:gd name="connsiteY2" fmla="*/ 35241 h 113618"/>
              <a:gd name="connsiteX3" fmla="*/ 104503 w 230550"/>
              <a:gd name="connsiteY3" fmla="*/ 406 h 113618"/>
              <a:gd name="connsiteX4" fmla="*/ 191588 w 230550"/>
              <a:gd name="connsiteY4" fmla="*/ 61366 h 113618"/>
              <a:gd name="connsiteX5" fmla="*/ 78377 w 230550"/>
              <a:gd name="connsiteY5" fmla="*/ 113618 h 113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0550" h="113618">
                <a:moveTo>
                  <a:pt x="0" y="35241"/>
                </a:moveTo>
                <a:cubicBezTo>
                  <a:pt x="72571" y="39595"/>
                  <a:pt x="145143" y="43949"/>
                  <a:pt x="182880" y="43949"/>
                </a:cubicBezTo>
                <a:cubicBezTo>
                  <a:pt x="220617" y="43949"/>
                  <a:pt x="239486" y="42498"/>
                  <a:pt x="226423" y="35241"/>
                </a:cubicBezTo>
                <a:cubicBezTo>
                  <a:pt x="213360" y="27984"/>
                  <a:pt x="110309" y="-3948"/>
                  <a:pt x="104503" y="406"/>
                </a:cubicBezTo>
                <a:cubicBezTo>
                  <a:pt x="98697" y="4760"/>
                  <a:pt x="195942" y="42497"/>
                  <a:pt x="191588" y="61366"/>
                </a:cubicBezTo>
                <a:cubicBezTo>
                  <a:pt x="187234" y="80235"/>
                  <a:pt x="132805" y="96926"/>
                  <a:pt x="78377" y="11361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23"/>
          <p:cNvSpPr/>
          <p:nvPr/>
        </p:nvSpPr>
        <p:spPr>
          <a:xfrm>
            <a:off x="2438400" y="1687166"/>
            <a:ext cx="566717" cy="139486"/>
          </a:xfrm>
          <a:custGeom>
            <a:avLst/>
            <a:gdLst>
              <a:gd name="connsiteX0" fmla="*/ 0 w 566717"/>
              <a:gd name="connsiteY0" fmla="*/ 17566 h 139486"/>
              <a:gd name="connsiteX1" fmla="*/ 400594 w 566717"/>
              <a:gd name="connsiteY1" fmla="*/ 34983 h 139486"/>
              <a:gd name="connsiteX2" fmla="*/ 566057 w 566717"/>
              <a:gd name="connsiteY2" fmla="*/ 43691 h 139486"/>
              <a:gd name="connsiteX3" fmla="*/ 461554 w 566717"/>
              <a:gd name="connsiteY3" fmla="*/ 148 h 139486"/>
              <a:gd name="connsiteX4" fmla="*/ 539931 w 566717"/>
              <a:gd name="connsiteY4" fmla="*/ 61108 h 139486"/>
              <a:gd name="connsiteX5" fmla="*/ 452846 w 566717"/>
              <a:gd name="connsiteY5" fmla="*/ 139486 h 139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6717" h="139486">
                <a:moveTo>
                  <a:pt x="0" y="17566"/>
                </a:moveTo>
                <a:lnTo>
                  <a:pt x="400594" y="34983"/>
                </a:lnTo>
                <a:cubicBezTo>
                  <a:pt x="494937" y="39337"/>
                  <a:pt x="555897" y="49497"/>
                  <a:pt x="566057" y="43691"/>
                </a:cubicBezTo>
                <a:cubicBezTo>
                  <a:pt x="576217" y="37885"/>
                  <a:pt x="465908" y="-2755"/>
                  <a:pt x="461554" y="148"/>
                </a:cubicBezTo>
                <a:cubicBezTo>
                  <a:pt x="457200" y="3051"/>
                  <a:pt x="541382" y="37885"/>
                  <a:pt x="539931" y="61108"/>
                </a:cubicBezTo>
                <a:cubicBezTo>
                  <a:pt x="538480" y="84331"/>
                  <a:pt x="452846" y="139486"/>
                  <a:pt x="452846" y="139486"/>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8321613" y="1109076"/>
            <a:ext cx="1882707" cy="246221"/>
          </a:xfrm>
          <a:prstGeom prst="rect">
            <a:avLst/>
          </a:prstGeom>
          <a:noFill/>
        </p:spPr>
        <p:txBody>
          <a:bodyPr wrap="square" rtlCol="0">
            <a:spAutoFit/>
          </a:bodyPr>
          <a:lstStyle/>
          <a:p>
            <a:r>
              <a:rPr lang="en-US" sz="1000" dirty="0" smtClean="0">
                <a:latin typeface="AhnbergHand" charset="0"/>
                <a:ea typeface="AhnbergHand" charset="0"/>
                <a:cs typeface="AhnbergHand" charset="0"/>
              </a:rPr>
              <a:t>IPv4 header</a:t>
            </a:r>
            <a:endParaRPr lang="en-US" sz="1000" dirty="0">
              <a:latin typeface="AhnbergHand" charset="0"/>
              <a:ea typeface="AhnbergHand" charset="0"/>
              <a:cs typeface="AhnbergHand" charset="0"/>
            </a:endParaRPr>
          </a:p>
        </p:txBody>
      </p:sp>
      <p:sp>
        <p:nvSpPr>
          <p:cNvPr id="29" name="TextBox 28"/>
          <p:cNvSpPr txBox="1"/>
          <p:nvPr/>
        </p:nvSpPr>
        <p:spPr>
          <a:xfrm>
            <a:off x="8934994" y="1580431"/>
            <a:ext cx="1882707" cy="246221"/>
          </a:xfrm>
          <a:prstGeom prst="rect">
            <a:avLst/>
          </a:prstGeom>
          <a:noFill/>
        </p:spPr>
        <p:txBody>
          <a:bodyPr wrap="square" rtlCol="0">
            <a:spAutoFit/>
          </a:bodyPr>
          <a:lstStyle/>
          <a:p>
            <a:r>
              <a:rPr lang="en-US" sz="1000" smtClean="0">
                <a:latin typeface="AhnbergHand" charset="0"/>
                <a:ea typeface="AhnbergHand" charset="0"/>
                <a:cs typeface="AhnbergHand" charset="0"/>
              </a:rPr>
              <a:t>Payload</a:t>
            </a:r>
            <a:endParaRPr lang="en-US" sz="1000" dirty="0">
              <a:latin typeface="AhnbergHand" charset="0"/>
              <a:ea typeface="AhnbergHand" charset="0"/>
              <a:cs typeface="AhnbergHand" charset="0"/>
            </a:endParaRPr>
          </a:p>
        </p:txBody>
      </p:sp>
      <p:sp>
        <p:nvSpPr>
          <p:cNvPr id="30" name="TextBox 29"/>
          <p:cNvSpPr txBox="1"/>
          <p:nvPr/>
        </p:nvSpPr>
        <p:spPr>
          <a:xfrm>
            <a:off x="8541510" y="1369505"/>
            <a:ext cx="1882707" cy="246221"/>
          </a:xfrm>
          <a:prstGeom prst="rect">
            <a:avLst/>
          </a:prstGeom>
          <a:noFill/>
        </p:spPr>
        <p:txBody>
          <a:bodyPr wrap="square" rtlCol="0">
            <a:spAutoFit/>
          </a:bodyPr>
          <a:lstStyle/>
          <a:p>
            <a:r>
              <a:rPr lang="en-US" sz="1000" smtClean="0">
                <a:latin typeface="AhnbergHand" charset="0"/>
                <a:ea typeface="AhnbergHand" charset="0"/>
                <a:cs typeface="AhnbergHand" charset="0"/>
              </a:rPr>
              <a:t>TCP/UDP header</a:t>
            </a:r>
            <a:endParaRPr lang="en-US" sz="1000" dirty="0">
              <a:latin typeface="AhnbergHand" charset="0"/>
              <a:ea typeface="AhnbergHand" charset="0"/>
              <a:cs typeface="AhnbergHand" charset="0"/>
            </a:endParaRPr>
          </a:p>
        </p:txBody>
      </p:sp>
      <p:sp>
        <p:nvSpPr>
          <p:cNvPr id="31" name="Freeform 30"/>
          <p:cNvSpPr/>
          <p:nvPr/>
        </p:nvSpPr>
        <p:spPr>
          <a:xfrm>
            <a:off x="7627091" y="1203331"/>
            <a:ext cx="739947" cy="229488"/>
          </a:xfrm>
          <a:custGeom>
            <a:avLst/>
            <a:gdLst>
              <a:gd name="connsiteX0" fmla="*/ 739947 w 739947"/>
              <a:gd name="connsiteY0" fmla="*/ 2902 h 229488"/>
              <a:gd name="connsiteX1" fmla="*/ 112930 w 739947"/>
              <a:gd name="connsiteY1" fmla="*/ 29028 h 229488"/>
              <a:gd name="connsiteX2" fmla="*/ 8427 w 739947"/>
              <a:gd name="connsiteY2" fmla="*/ 211908 h 229488"/>
              <a:gd name="connsiteX3" fmla="*/ 8427 w 739947"/>
              <a:gd name="connsiteY3" fmla="*/ 142239 h 229488"/>
              <a:gd name="connsiteX4" fmla="*/ 25844 w 739947"/>
              <a:gd name="connsiteY4" fmla="*/ 229325 h 229488"/>
              <a:gd name="connsiteX5" fmla="*/ 104222 w 739947"/>
              <a:gd name="connsiteY5" fmla="*/ 159656 h 229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39947" h="229488">
                <a:moveTo>
                  <a:pt x="739947" y="2902"/>
                </a:moveTo>
                <a:cubicBezTo>
                  <a:pt x="487398" y="-1452"/>
                  <a:pt x="234850" y="-5806"/>
                  <a:pt x="112930" y="29028"/>
                </a:cubicBezTo>
                <a:cubicBezTo>
                  <a:pt x="-8990" y="63862"/>
                  <a:pt x="25844" y="193040"/>
                  <a:pt x="8427" y="211908"/>
                </a:cubicBezTo>
                <a:cubicBezTo>
                  <a:pt x="-8990" y="230777"/>
                  <a:pt x="5524" y="139336"/>
                  <a:pt x="8427" y="142239"/>
                </a:cubicBezTo>
                <a:cubicBezTo>
                  <a:pt x="11330" y="145142"/>
                  <a:pt x="9878" y="226422"/>
                  <a:pt x="25844" y="229325"/>
                </a:cubicBezTo>
                <a:cubicBezTo>
                  <a:pt x="41810" y="232228"/>
                  <a:pt x="73016" y="195942"/>
                  <a:pt x="104222" y="159656"/>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31"/>
          <p:cNvSpPr/>
          <p:nvPr/>
        </p:nvSpPr>
        <p:spPr>
          <a:xfrm>
            <a:off x="6903998" y="1161812"/>
            <a:ext cx="1306286" cy="241884"/>
          </a:xfrm>
          <a:custGeom>
            <a:avLst/>
            <a:gdLst>
              <a:gd name="connsiteX0" fmla="*/ 1306286 w 1306286"/>
              <a:gd name="connsiteY0" fmla="*/ 27004 h 241884"/>
              <a:gd name="connsiteX1" fmla="*/ 304800 w 1306286"/>
              <a:gd name="connsiteY1" fmla="*/ 18295 h 241884"/>
              <a:gd name="connsiteX2" fmla="*/ 52252 w 1306286"/>
              <a:gd name="connsiteY2" fmla="*/ 236009 h 241884"/>
              <a:gd name="connsiteX3" fmla="*/ 139337 w 1306286"/>
              <a:gd name="connsiteY3" fmla="*/ 183758 h 241884"/>
              <a:gd name="connsiteX4" fmla="*/ 60960 w 1306286"/>
              <a:gd name="connsiteY4" fmla="*/ 227301 h 241884"/>
              <a:gd name="connsiteX5" fmla="*/ 0 w 1306286"/>
              <a:gd name="connsiteY5" fmla="*/ 157632 h 241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06286" h="241884">
                <a:moveTo>
                  <a:pt x="1306286" y="27004"/>
                </a:moveTo>
                <a:cubicBezTo>
                  <a:pt x="910046" y="5232"/>
                  <a:pt x="513806" y="-16539"/>
                  <a:pt x="304800" y="18295"/>
                </a:cubicBezTo>
                <a:cubicBezTo>
                  <a:pt x="95794" y="53129"/>
                  <a:pt x="79829" y="208432"/>
                  <a:pt x="52252" y="236009"/>
                </a:cubicBezTo>
                <a:cubicBezTo>
                  <a:pt x="24675" y="263586"/>
                  <a:pt x="137886" y="185209"/>
                  <a:pt x="139337" y="183758"/>
                </a:cubicBezTo>
                <a:cubicBezTo>
                  <a:pt x="140788" y="182307"/>
                  <a:pt x="84183" y="231655"/>
                  <a:pt x="60960" y="227301"/>
                </a:cubicBezTo>
                <a:cubicBezTo>
                  <a:pt x="37737" y="222947"/>
                  <a:pt x="0" y="157632"/>
                  <a:pt x="0" y="15763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32"/>
          <p:cNvSpPr/>
          <p:nvPr/>
        </p:nvSpPr>
        <p:spPr>
          <a:xfrm>
            <a:off x="7975518" y="1519741"/>
            <a:ext cx="609235" cy="287383"/>
          </a:xfrm>
          <a:custGeom>
            <a:avLst/>
            <a:gdLst>
              <a:gd name="connsiteX0" fmla="*/ 609235 w 609235"/>
              <a:gd name="connsiteY0" fmla="*/ 0 h 287383"/>
              <a:gd name="connsiteX1" fmla="*/ 25760 w 609235"/>
              <a:gd name="connsiteY1" fmla="*/ 235132 h 287383"/>
              <a:gd name="connsiteX2" fmla="*/ 95429 w 609235"/>
              <a:gd name="connsiteY2" fmla="*/ 148046 h 287383"/>
              <a:gd name="connsiteX3" fmla="*/ 25760 w 609235"/>
              <a:gd name="connsiteY3" fmla="*/ 243840 h 287383"/>
              <a:gd name="connsiteX4" fmla="*/ 112846 w 609235"/>
              <a:gd name="connsiteY4" fmla="*/ 278675 h 287383"/>
              <a:gd name="connsiteX5" fmla="*/ 121555 w 609235"/>
              <a:gd name="connsiteY5" fmla="*/ 278675 h 287383"/>
              <a:gd name="connsiteX6" fmla="*/ 112846 w 609235"/>
              <a:gd name="connsiteY6" fmla="*/ 287383 h 287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235" h="287383">
                <a:moveTo>
                  <a:pt x="609235" y="0"/>
                </a:moveTo>
                <a:cubicBezTo>
                  <a:pt x="360314" y="105229"/>
                  <a:pt x="111394" y="210458"/>
                  <a:pt x="25760" y="235132"/>
                </a:cubicBezTo>
                <a:cubicBezTo>
                  <a:pt x="-59874" y="259806"/>
                  <a:pt x="95429" y="146595"/>
                  <a:pt x="95429" y="148046"/>
                </a:cubicBezTo>
                <a:cubicBezTo>
                  <a:pt x="95429" y="149497"/>
                  <a:pt x="22857" y="222069"/>
                  <a:pt x="25760" y="243840"/>
                </a:cubicBezTo>
                <a:cubicBezTo>
                  <a:pt x="28663" y="265611"/>
                  <a:pt x="96880" y="272869"/>
                  <a:pt x="112846" y="278675"/>
                </a:cubicBezTo>
                <a:cubicBezTo>
                  <a:pt x="128812" y="284481"/>
                  <a:pt x="121555" y="277224"/>
                  <a:pt x="121555" y="278675"/>
                </a:cubicBezTo>
                <a:cubicBezTo>
                  <a:pt x="121555" y="280126"/>
                  <a:pt x="117200" y="283754"/>
                  <a:pt x="112846" y="28738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33"/>
          <p:cNvSpPr/>
          <p:nvPr/>
        </p:nvSpPr>
        <p:spPr>
          <a:xfrm>
            <a:off x="7043509" y="1730857"/>
            <a:ext cx="1952445" cy="444200"/>
          </a:xfrm>
          <a:custGeom>
            <a:avLst/>
            <a:gdLst>
              <a:gd name="connsiteX0" fmla="*/ 1952445 w 1952445"/>
              <a:gd name="connsiteY0" fmla="*/ 0 h 444200"/>
              <a:gd name="connsiteX1" fmla="*/ 1142548 w 1952445"/>
              <a:gd name="connsiteY1" fmla="*/ 348343 h 444200"/>
              <a:gd name="connsiteX2" fmla="*/ 289108 w 1952445"/>
              <a:gd name="connsiteY2" fmla="*/ 444137 h 444200"/>
              <a:gd name="connsiteX3" fmla="*/ 27851 w 1952445"/>
              <a:gd name="connsiteY3" fmla="*/ 339635 h 444200"/>
              <a:gd name="connsiteX4" fmla="*/ 10434 w 1952445"/>
              <a:gd name="connsiteY4" fmla="*/ 400595 h 444200"/>
              <a:gd name="connsiteX5" fmla="*/ 53977 w 1952445"/>
              <a:gd name="connsiteY5" fmla="*/ 330926 h 444200"/>
              <a:gd name="connsiteX6" fmla="*/ 123645 w 1952445"/>
              <a:gd name="connsiteY6" fmla="*/ 330926 h 444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52445" h="444200">
                <a:moveTo>
                  <a:pt x="1952445" y="0"/>
                </a:moveTo>
                <a:cubicBezTo>
                  <a:pt x="1686108" y="137160"/>
                  <a:pt x="1419771" y="274320"/>
                  <a:pt x="1142548" y="348343"/>
                </a:cubicBezTo>
                <a:cubicBezTo>
                  <a:pt x="865325" y="422366"/>
                  <a:pt x="474891" y="445588"/>
                  <a:pt x="289108" y="444137"/>
                </a:cubicBezTo>
                <a:cubicBezTo>
                  <a:pt x="103325" y="442686"/>
                  <a:pt x="74297" y="346892"/>
                  <a:pt x="27851" y="339635"/>
                </a:cubicBezTo>
                <a:cubicBezTo>
                  <a:pt x="-18595" y="332378"/>
                  <a:pt x="6080" y="402046"/>
                  <a:pt x="10434" y="400595"/>
                </a:cubicBezTo>
                <a:cubicBezTo>
                  <a:pt x="14788" y="399144"/>
                  <a:pt x="35108" y="342538"/>
                  <a:pt x="53977" y="330926"/>
                </a:cubicBezTo>
                <a:cubicBezTo>
                  <a:pt x="72845" y="319315"/>
                  <a:pt x="123645" y="330926"/>
                  <a:pt x="123645" y="330926"/>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34"/>
          <p:cNvSpPr/>
          <p:nvPr/>
        </p:nvSpPr>
        <p:spPr>
          <a:xfrm>
            <a:off x="7994538" y="1739566"/>
            <a:ext cx="940456" cy="304800"/>
          </a:xfrm>
          <a:custGeom>
            <a:avLst/>
            <a:gdLst>
              <a:gd name="connsiteX0" fmla="*/ 940456 w 940456"/>
              <a:gd name="connsiteY0" fmla="*/ 0 h 304800"/>
              <a:gd name="connsiteX1" fmla="*/ 365691 w 940456"/>
              <a:gd name="connsiteY1" fmla="*/ 235131 h 304800"/>
              <a:gd name="connsiteX2" fmla="*/ 8639 w 940456"/>
              <a:gd name="connsiteY2" fmla="*/ 243840 h 304800"/>
              <a:gd name="connsiteX3" fmla="*/ 104433 w 940456"/>
              <a:gd name="connsiteY3" fmla="*/ 148046 h 304800"/>
              <a:gd name="connsiteX4" fmla="*/ 34765 w 940456"/>
              <a:gd name="connsiteY4" fmla="*/ 261257 h 304800"/>
              <a:gd name="connsiteX5" fmla="*/ 69599 w 940456"/>
              <a:gd name="connsiteY5" fmla="*/ 304800 h 304800"/>
              <a:gd name="connsiteX6" fmla="*/ 69599 w 940456"/>
              <a:gd name="connsiteY6" fmla="*/ 304800 h 304800"/>
              <a:gd name="connsiteX7" fmla="*/ 104433 w 940456"/>
              <a:gd name="connsiteY7" fmla="*/ 304800 h 304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40456" h="304800">
                <a:moveTo>
                  <a:pt x="940456" y="0"/>
                </a:moveTo>
                <a:cubicBezTo>
                  <a:pt x="730725" y="97245"/>
                  <a:pt x="520994" y="194491"/>
                  <a:pt x="365691" y="235131"/>
                </a:cubicBezTo>
                <a:cubicBezTo>
                  <a:pt x="210388" y="275771"/>
                  <a:pt x="52182" y="258354"/>
                  <a:pt x="8639" y="243840"/>
                </a:cubicBezTo>
                <a:cubicBezTo>
                  <a:pt x="-34904" y="229326"/>
                  <a:pt x="100079" y="145143"/>
                  <a:pt x="104433" y="148046"/>
                </a:cubicBezTo>
                <a:cubicBezTo>
                  <a:pt x="108787" y="150949"/>
                  <a:pt x="40571" y="235131"/>
                  <a:pt x="34765" y="261257"/>
                </a:cubicBezTo>
                <a:cubicBezTo>
                  <a:pt x="28959" y="287383"/>
                  <a:pt x="69599" y="304800"/>
                  <a:pt x="69599" y="304800"/>
                </a:cubicBezTo>
                <a:lnTo>
                  <a:pt x="69599" y="304800"/>
                </a:lnTo>
                <a:lnTo>
                  <a:pt x="104433" y="30480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35"/>
          <p:cNvSpPr/>
          <p:nvPr/>
        </p:nvSpPr>
        <p:spPr>
          <a:xfrm>
            <a:off x="5314282" y="4058136"/>
            <a:ext cx="1905074" cy="420881"/>
          </a:xfrm>
          <a:custGeom>
            <a:avLst/>
            <a:gdLst>
              <a:gd name="connsiteX0" fmla="*/ 298112 w 1905074"/>
              <a:gd name="connsiteY0" fmla="*/ 34886 h 420881"/>
              <a:gd name="connsiteX1" fmla="*/ 1186386 w 1905074"/>
              <a:gd name="connsiteY1" fmla="*/ 34886 h 420881"/>
              <a:gd name="connsiteX2" fmla="*/ 1743735 w 1905074"/>
              <a:gd name="connsiteY2" fmla="*/ 8761 h 420881"/>
              <a:gd name="connsiteX3" fmla="*/ 1830820 w 1905074"/>
              <a:gd name="connsiteY3" fmla="*/ 34886 h 420881"/>
              <a:gd name="connsiteX4" fmla="*/ 1830820 w 1905074"/>
              <a:gd name="connsiteY4" fmla="*/ 357103 h 420881"/>
              <a:gd name="connsiteX5" fmla="*/ 1778569 w 1905074"/>
              <a:gd name="connsiteY5" fmla="*/ 400646 h 420881"/>
              <a:gd name="connsiteX6" fmla="*/ 298112 w 1905074"/>
              <a:gd name="connsiteY6" fmla="*/ 409355 h 420881"/>
              <a:gd name="connsiteX7" fmla="*/ 54272 w 1905074"/>
              <a:gd name="connsiteY7" fmla="*/ 409355 h 420881"/>
              <a:gd name="connsiteX8" fmla="*/ 2020 w 1905074"/>
              <a:gd name="connsiteY8" fmla="*/ 418063 h 420881"/>
              <a:gd name="connsiteX9" fmla="*/ 10729 w 1905074"/>
              <a:gd name="connsiteY9" fmla="*/ 383229 h 420881"/>
              <a:gd name="connsiteX10" fmla="*/ 10729 w 1905074"/>
              <a:gd name="connsiteY10" fmla="*/ 69721 h 420881"/>
              <a:gd name="connsiteX11" fmla="*/ 132649 w 1905074"/>
              <a:gd name="connsiteY11" fmla="*/ 61012 h 420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05074" h="420881">
                <a:moveTo>
                  <a:pt x="298112" y="34886"/>
                </a:moveTo>
                <a:lnTo>
                  <a:pt x="1186386" y="34886"/>
                </a:lnTo>
                <a:cubicBezTo>
                  <a:pt x="1427323" y="30532"/>
                  <a:pt x="1636329" y="8761"/>
                  <a:pt x="1743735" y="8761"/>
                </a:cubicBezTo>
                <a:cubicBezTo>
                  <a:pt x="1851141" y="8761"/>
                  <a:pt x="1816306" y="-23171"/>
                  <a:pt x="1830820" y="34886"/>
                </a:cubicBezTo>
                <a:cubicBezTo>
                  <a:pt x="1845334" y="92943"/>
                  <a:pt x="1839529" y="296143"/>
                  <a:pt x="1830820" y="357103"/>
                </a:cubicBezTo>
                <a:cubicBezTo>
                  <a:pt x="1822112" y="418063"/>
                  <a:pt x="2034020" y="391937"/>
                  <a:pt x="1778569" y="400646"/>
                </a:cubicBezTo>
                <a:cubicBezTo>
                  <a:pt x="1523118" y="409355"/>
                  <a:pt x="298112" y="409355"/>
                  <a:pt x="298112" y="409355"/>
                </a:cubicBezTo>
                <a:lnTo>
                  <a:pt x="54272" y="409355"/>
                </a:lnTo>
                <a:cubicBezTo>
                  <a:pt x="4923" y="410806"/>
                  <a:pt x="9277" y="422417"/>
                  <a:pt x="2020" y="418063"/>
                </a:cubicBezTo>
                <a:cubicBezTo>
                  <a:pt x="-5237" y="413709"/>
                  <a:pt x="9277" y="441286"/>
                  <a:pt x="10729" y="383229"/>
                </a:cubicBezTo>
                <a:cubicBezTo>
                  <a:pt x="12180" y="325172"/>
                  <a:pt x="-9591" y="123424"/>
                  <a:pt x="10729" y="69721"/>
                </a:cubicBezTo>
                <a:cubicBezTo>
                  <a:pt x="31049" y="16018"/>
                  <a:pt x="81849" y="38515"/>
                  <a:pt x="132649" y="61012"/>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Freeform 36"/>
          <p:cNvSpPr/>
          <p:nvPr/>
        </p:nvSpPr>
        <p:spPr>
          <a:xfrm>
            <a:off x="5351137" y="3863334"/>
            <a:ext cx="2033807" cy="255814"/>
          </a:xfrm>
          <a:custGeom>
            <a:avLst/>
            <a:gdLst>
              <a:gd name="connsiteX0" fmla="*/ 0 w 2033807"/>
              <a:gd name="connsiteY0" fmla="*/ 255814 h 255814"/>
              <a:gd name="connsiteX1" fmla="*/ 156754 w 2033807"/>
              <a:gd name="connsiteY1" fmla="*/ 142603 h 255814"/>
              <a:gd name="connsiteX2" fmla="*/ 313508 w 2033807"/>
              <a:gd name="connsiteY2" fmla="*/ 29391 h 255814"/>
              <a:gd name="connsiteX3" fmla="*/ 357051 w 2033807"/>
              <a:gd name="connsiteY3" fmla="*/ 29391 h 255814"/>
              <a:gd name="connsiteX4" fmla="*/ 1872342 w 2033807"/>
              <a:gd name="connsiteY4" fmla="*/ 3265 h 255814"/>
              <a:gd name="connsiteX5" fmla="*/ 2002971 w 2033807"/>
              <a:gd name="connsiteY5" fmla="*/ 3265 h 255814"/>
              <a:gd name="connsiteX6" fmla="*/ 1985554 w 2033807"/>
              <a:gd name="connsiteY6" fmla="*/ 29391 h 255814"/>
              <a:gd name="connsiteX7" fmla="*/ 1828800 w 2033807"/>
              <a:gd name="connsiteY7" fmla="*/ 160020 h 255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33807" h="255814">
                <a:moveTo>
                  <a:pt x="0" y="255814"/>
                </a:moveTo>
                <a:lnTo>
                  <a:pt x="156754" y="142603"/>
                </a:lnTo>
                <a:cubicBezTo>
                  <a:pt x="209005" y="104866"/>
                  <a:pt x="280125" y="48260"/>
                  <a:pt x="313508" y="29391"/>
                </a:cubicBezTo>
                <a:cubicBezTo>
                  <a:pt x="346891" y="10522"/>
                  <a:pt x="357051" y="29391"/>
                  <a:pt x="357051" y="29391"/>
                </a:cubicBezTo>
                <a:lnTo>
                  <a:pt x="1872342" y="3265"/>
                </a:lnTo>
                <a:cubicBezTo>
                  <a:pt x="2146662" y="-1089"/>
                  <a:pt x="1984102" y="-1089"/>
                  <a:pt x="2002971" y="3265"/>
                </a:cubicBezTo>
                <a:cubicBezTo>
                  <a:pt x="2021840" y="7619"/>
                  <a:pt x="2014582" y="3265"/>
                  <a:pt x="1985554" y="29391"/>
                </a:cubicBezTo>
                <a:cubicBezTo>
                  <a:pt x="1956526" y="55517"/>
                  <a:pt x="1828800" y="160020"/>
                  <a:pt x="1828800" y="16002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37"/>
          <p:cNvSpPr/>
          <p:nvPr/>
        </p:nvSpPr>
        <p:spPr>
          <a:xfrm>
            <a:off x="7162519" y="4232359"/>
            <a:ext cx="235132" cy="209006"/>
          </a:xfrm>
          <a:custGeom>
            <a:avLst/>
            <a:gdLst>
              <a:gd name="connsiteX0" fmla="*/ 0 w 235132"/>
              <a:gd name="connsiteY0" fmla="*/ 209006 h 209006"/>
              <a:gd name="connsiteX1" fmla="*/ 95795 w 235132"/>
              <a:gd name="connsiteY1" fmla="*/ 130629 h 209006"/>
              <a:gd name="connsiteX2" fmla="*/ 235132 w 235132"/>
              <a:gd name="connsiteY2" fmla="*/ 0 h 209006"/>
            </a:gdLst>
            <a:ahLst/>
            <a:cxnLst>
              <a:cxn ang="0">
                <a:pos x="connsiteX0" y="connsiteY0"/>
              </a:cxn>
              <a:cxn ang="0">
                <a:pos x="connsiteX1" y="connsiteY1"/>
              </a:cxn>
              <a:cxn ang="0">
                <a:pos x="connsiteX2" y="connsiteY2"/>
              </a:cxn>
            </a:cxnLst>
            <a:rect l="l" t="t" r="r" b="b"/>
            <a:pathLst>
              <a:path w="235132" h="209006">
                <a:moveTo>
                  <a:pt x="0" y="209006"/>
                </a:moveTo>
                <a:cubicBezTo>
                  <a:pt x="28303" y="187234"/>
                  <a:pt x="56606" y="165463"/>
                  <a:pt x="95795" y="130629"/>
                </a:cubicBezTo>
                <a:cubicBezTo>
                  <a:pt x="134984" y="95795"/>
                  <a:pt x="211909" y="23223"/>
                  <a:pt x="235132" y="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38"/>
          <p:cNvSpPr/>
          <p:nvPr/>
        </p:nvSpPr>
        <p:spPr>
          <a:xfrm>
            <a:off x="7371525" y="3875308"/>
            <a:ext cx="8709" cy="304800"/>
          </a:xfrm>
          <a:custGeom>
            <a:avLst/>
            <a:gdLst>
              <a:gd name="connsiteX0" fmla="*/ 8709 w 8709"/>
              <a:gd name="connsiteY0" fmla="*/ 0 h 304800"/>
              <a:gd name="connsiteX1" fmla="*/ 0 w 8709"/>
              <a:gd name="connsiteY1" fmla="*/ 304800 h 304800"/>
            </a:gdLst>
            <a:ahLst/>
            <a:cxnLst>
              <a:cxn ang="0">
                <a:pos x="connsiteX0" y="connsiteY0"/>
              </a:cxn>
              <a:cxn ang="0">
                <a:pos x="connsiteX1" y="connsiteY1"/>
              </a:cxn>
            </a:cxnLst>
            <a:rect l="l" t="t" r="r" b="b"/>
            <a:pathLst>
              <a:path w="8709" h="304800">
                <a:moveTo>
                  <a:pt x="8709" y="0"/>
                </a:moveTo>
                <a:lnTo>
                  <a:pt x="0" y="304800"/>
                </a:ln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5562575" y="4133588"/>
            <a:ext cx="1358064" cy="307777"/>
          </a:xfrm>
          <a:prstGeom prst="rect">
            <a:avLst/>
          </a:prstGeom>
          <a:noFill/>
        </p:spPr>
        <p:txBody>
          <a:bodyPr wrap="none" rtlCol="0">
            <a:spAutoFit/>
          </a:bodyPr>
          <a:lstStyle/>
          <a:p>
            <a:r>
              <a:rPr lang="en-US" sz="1400" dirty="0" smtClean="0">
                <a:latin typeface="AhnbergHand" charset="0"/>
                <a:ea typeface="AhnbergHand" charset="0"/>
                <a:cs typeface="AhnbergHand" charset="0"/>
              </a:rPr>
              <a:t>IPv6 Router</a:t>
            </a:r>
            <a:endParaRPr lang="en-US" sz="1400" dirty="0">
              <a:latin typeface="AhnbergHand" charset="0"/>
              <a:ea typeface="AhnbergHand" charset="0"/>
              <a:cs typeface="AhnbergHand" charset="0"/>
            </a:endParaRPr>
          </a:p>
        </p:txBody>
      </p:sp>
      <p:sp>
        <p:nvSpPr>
          <p:cNvPr id="43" name="Freeform 42"/>
          <p:cNvSpPr/>
          <p:nvPr/>
        </p:nvSpPr>
        <p:spPr>
          <a:xfrm>
            <a:off x="4359022" y="3289643"/>
            <a:ext cx="540899" cy="768493"/>
          </a:xfrm>
          <a:custGeom>
            <a:avLst/>
            <a:gdLst>
              <a:gd name="connsiteX0" fmla="*/ 0 w 540899"/>
              <a:gd name="connsiteY0" fmla="*/ 74711 h 768493"/>
              <a:gd name="connsiteX1" fmla="*/ 17418 w 540899"/>
              <a:gd name="connsiteY1" fmla="*/ 588517 h 768493"/>
              <a:gd name="connsiteX2" fmla="*/ 17418 w 540899"/>
              <a:gd name="connsiteY2" fmla="*/ 745271 h 768493"/>
              <a:gd name="connsiteX3" fmla="*/ 78378 w 540899"/>
              <a:gd name="connsiteY3" fmla="*/ 762688 h 768493"/>
              <a:gd name="connsiteX4" fmla="*/ 470263 w 540899"/>
              <a:gd name="connsiteY4" fmla="*/ 762688 h 768493"/>
              <a:gd name="connsiteX5" fmla="*/ 531223 w 540899"/>
              <a:gd name="connsiteY5" fmla="*/ 762688 h 768493"/>
              <a:gd name="connsiteX6" fmla="*/ 539932 w 540899"/>
              <a:gd name="connsiteY6" fmla="*/ 684311 h 768493"/>
              <a:gd name="connsiteX7" fmla="*/ 522515 w 540899"/>
              <a:gd name="connsiteY7" fmla="*/ 66002 h 768493"/>
              <a:gd name="connsiteX8" fmla="*/ 478972 w 540899"/>
              <a:gd name="connsiteY8" fmla="*/ 13751 h 768493"/>
              <a:gd name="connsiteX9" fmla="*/ 95795 w 540899"/>
              <a:gd name="connsiteY9" fmla="*/ 31168 h 768493"/>
              <a:gd name="connsiteX10" fmla="*/ 60960 w 540899"/>
              <a:gd name="connsiteY10" fmla="*/ 22460 h 768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0899" h="768493">
                <a:moveTo>
                  <a:pt x="0" y="74711"/>
                </a:moveTo>
                <a:cubicBezTo>
                  <a:pt x="7257" y="275734"/>
                  <a:pt x="14515" y="476757"/>
                  <a:pt x="17418" y="588517"/>
                </a:cubicBezTo>
                <a:cubicBezTo>
                  <a:pt x="20321" y="700277"/>
                  <a:pt x="7258" y="716242"/>
                  <a:pt x="17418" y="745271"/>
                </a:cubicBezTo>
                <a:cubicBezTo>
                  <a:pt x="27578" y="774300"/>
                  <a:pt x="2904" y="759785"/>
                  <a:pt x="78378" y="762688"/>
                </a:cubicBezTo>
                <a:cubicBezTo>
                  <a:pt x="153852" y="765591"/>
                  <a:pt x="470263" y="762688"/>
                  <a:pt x="470263" y="762688"/>
                </a:cubicBezTo>
                <a:cubicBezTo>
                  <a:pt x="545737" y="762688"/>
                  <a:pt x="519611" y="775751"/>
                  <a:pt x="531223" y="762688"/>
                </a:cubicBezTo>
                <a:cubicBezTo>
                  <a:pt x="542835" y="749625"/>
                  <a:pt x="541383" y="800425"/>
                  <a:pt x="539932" y="684311"/>
                </a:cubicBezTo>
                <a:cubicBezTo>
                  <a:pt x="538481" y="568197"/>
                  <a:pt x="532675" y="177762"/>
                  <a:pt x="522515" y="66002"/>
                </a:cubicBezTo>
                <a:cubicBezTo>
                  <a:pt x="512355" y="-45758"/>
                  <a:pt x="550092" y="19557"/>
                  <a:pt x="478972" y="13751"/>
                </a:cubicBezTo>
                <a:cubicBezTo>
                  <a:pt x="407852" y="7945"/>
                  <a:pt x="165464" y="29716"/>
                  <a:pt x="95795" y="31168"/>
                </a:cubicBezTo>
                <a:cubicBezTo>
                  <a:pt x="26126" y="32619"/>
                  <a:pt x="60960" y="22460"/>
                  <a:pt x="60960" y="2246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Freeform 43"/>
          <p:cNvSpPr/>
          <p:nvPr/>
        </p:nvSpPr>
        <p:spPr>
          <a:xfrm>
            <a:off x="4345287" y="3072552"/>
            <a:ext cx="550259" cy="222133"/>
          </a:xfrm>
          <a:custGeom>
            <a:avLst/>
            <a:gdLst>
              <a:gd name="connsiteX0" fmla="*/ 5027 w 550259"/>
              <a:gd name="connsiteY0" fmla="*/ 222133 h 222133"/>
              <a:gd name="connsiteX1" fmla="*/ 5027 w 550259"/>
              <a:gd name="connsiteY1" fmla="*/ 13128 h 222133"/>
              <a:gd name="connsiteX2" fmla="*/ 57278 w 550259"/>
              <a:gd name="connsiteY2" fmla="*/ 21836 h 222133"/>
              <a:gd name="connsiteX3" fmla="*/ 518833 w 550259"/>
              <a:gd name="connsiteY3" fmla="*/ 21836 h 222133"/>
              <a:gd name="connsiteX4" fmla="*/ 510124 w 550259"/>
              <a:gd name="connsiteY4" fmla="*/ 47962 h 222133"/>
              <a:gd name="connsiteX5" fmla="*/ 518833 w 550259"/>
              <a:gd name="connsiteY5" fmla="*/ 196008 h 222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50259" h="222133">
                <a:moveTo>
                  <a:pt x="5027" y="222133"/>
                </a:moveTo>
                <a:cubicBezTo>
                  <a:pt x="673" y="134322"/>
                  <a:pt x="-3681" y="46511"/>
                  <a:pt x="5027" y="13128"/>
                </a:cubicBezTo>
                <a:cubicBezTo>
                  <a:pt x="13735" y="-20255"/>
                  <a:pt x="-28356" y="20385"/>
                  <a:pt x="57278" y="21836"/>
                </a:cubicBezTo>
                <a:cubicBezTo>
                  <a:pt x="142912" y="23287"/>
                  <a:pt x="443359" y="17482"/>
                  <a:pt x="518833" y="21836"/>
                </a:cubicBezTo>
                <a:cubicBezTo>
                  <a:pt x="594307" y="26190"/>
                  <a:pt x="510124" y="18933"/>
                  <a:pt x="510124" y="47962"/>
                </a:cubicBezTo>
                <a:cubicBezTo>
                  <a:pt x="510124" y="76991"/>
                  <a:pt x="518833" y="196008"/>
                  <a:pt x="518833" y="196008"/>
                </a:cubicBezTo>
              </a:path>
            </a:pathLst>
          </a:cu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Freeform 46"/>
          <p:cNvSpPr/>
          <p:nvPr/>
        </p:nvSpPr>
        <p:spPr>
          <a:xfrm>
            <a:off x="3457576" y="4942158"/>
            <a:ext cx="540899" cy="332429"/>
          </a:xfrm>
          <a:custGeom>
            <a:avLst/>
            <a:gdLst>
              <a:gd name="connsiteX0" fmla="*/ 0 w 540899"/>
              <a:gd name="connsiteY0" fmla="*/ 74711 h 768493"/>
              <a:gd name="connsiteX1" fmla="*/ 17418 w 540899"/>
              <a:gd name="connsiteY1" fmla="*/ 588517 h 768493"/>
              <a:gd name="connsiteX2" fmla="*/ 17418 w 540899"/>
              <a:gd name="connsiteY2" fmla="*/ 745271 h 768493"/>
              <a:gd name="connsiteX3" fmla="*/ 78378 w 540899"/>
              <a:gd name="connsiteY3" fmla="*/ 762688 h 768493"/>
              <a:gd name="connsiteX4" fmla="*/ 470263 w 540899"/>
              <a:gd name="connsiteY4" fmla="*/ 762688 h 768493"/>
              <a:gd name="connsiteX5" fmla="*/ 531223 w 540899"/>
              <a:gd name="connsiteY5" fmla="*/ 762688 h 768493"/>
              <a:gd name="connsiteX6" fmla="*/ 539932 w 540899"/>
              <a:gd name="connsiteY6" fmla="*/ 684311 h 768493"/>
              <a:gd name="connsiteX7" fmla="*/ 522515 w 540899"/>
              <a:gd name="connsiteY7" fmla="*/ 66002 h 768493"/>
              <a:gd name="connsiteX8" fmla="*/ 478972 w 540899"/>
              <a:gd name="connsiteY8" fmla="*/ 13751 h 768493"/>
              <a:gd name="connsiteX9" fmla="*/ 95795 w 540899"/>
              <a:gd name="connsiteY9" fmla="*/ 31168 h 768493"/>
              <a:gd name="connsiteX10" fmla="*/ 60960 w 540899"/>
              <a:gd name="connsiteY10" fmla="*/ 22460 h 768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0899" h="768493">
                <a:moveTo>
                  <a:pt x="0" y="74711"/>
                </a:moveTo>
                <a:cubicBezTo>
                  <a:pt x="7257" y="275734"/>
                  <a:pt x="14515" y="476757"/>
                  <a:pt x="17418" y="588517"/>
                </a:cubicBezTo>
                <a:cubicBezTo>
                  <a:pt x="20321" y="700277"/>
                  <a:pt x="7258" y="716242"/>
                  <a:pt x="17418" y="745271"/>
                </a:cubicBezTo>
                <a:cubicBezTo>
                  <a:pt x="27578" y="774300"/>
                  <a:pt x="2904" y="759785"/>
                  <a:pt x="78378" y="762688"/>
                </a:cubicBezTo>
                <a:cubicBezTo>
                  <a:pt x="153852" y="765591"/>
                  <a:pt x="470263" y="762688"/>
                  <a:pt x="470263" y="762688"/>
                </a:cubicBezTo>
                <a:cubicBezTo>
                  <a:pt x="545737" y="762688"/>
                  <a:pt x="519611" y="775751"/>
                  <a:pt x="531223" y="762688"/>
                </a:cubicBezTo>
                <a:cubicBezTo>
                  <a:pt x="542835" y="749625"/>
                  <a:pt x="541383" y="800425"/>
                  <a:pt x="539932" y="684311"/>
                </a:cubicBezTo>
                <a:cubicBezTo>
                  <a:pt x="538481" y="568197"/>
                  <a:pt x="532675" y="177762"/>
                  <a:pt x="522515" y="66002"/>
                </a:cubicBezTo>
                <a:cubicBezTo>
                  <a:pt x="512355" y="-45758"/>
                  <a:pt x="550092" y="19557"/>
                  <a:pt x="478972" y="13751"/>
                </a:cubicBezTo>
                <a:cubicBezTo>
                  <a:pt x="407852" y="7945"/>
                  <a:pt x="165464" y="29716"/>
                  <a:pt x="95795" y="31168"/>
                </a:cubicBezTo>
                <a:cubicBezTo>
                  <a:pt x="26126" y="32619"/>
                  <a:pt x="60960" y="22460"/>
                  <a:pt x="60960" y="2246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47"/>
          <p:cNvSpPr/>
          <p:nvPr/>
        </p:nvSpPr>
        <p:spPr>
          <a:xfrm>
            <a:off x="3448216" y="4720025"/>
            <a:ext cx="550259" cy="222133"/>
          </a:xfrm>
          <a:custGeom>
            <a:avLst/>
            <a:gdLst>
              <a:gd name="connsiteX0" fmla="*/ 5027 w 550259"/>
              <a:gd name="connsiteY0" fmla="*/ 222133 h 222133"/>
              <a:gd name="connsiteX1" fmla="*/ 5027 w 550259"/>
              <a:gd name="connsiteY1" fmla="*/ 13128 h 222133"/>
              <a:gd name="connsiteX2" fmla="*/ 57278 w 550259"/>
              <a:gd name="connsiteY2" fmla="*/ 21836 h 222133"/>
              <a:gd name="connsiteX3" fmla="*/ 518833 w 550259"/>
              <a:gd name="connsiteY3" fmla="*/ 21836 h 222133"/>
              <a:gd name="connsiteX4" fmla="*/ 510124 w 550259"/>
              <a:gd name="connsiteY4" fmla="*/ 47962 h 222133"/>
              <a:gd name="connsiteX5" fmla="*/ 518833 w 550259"/>
              <a:gd name="connsiteY5" fmla="*/ 196008 h 222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50259" h="222133">
                <a:moveTo>
                  <a:pt x="5027" y="222133"/>
                </a:moveTo>
                <a:cubicBezTo>
                  <a:pt x="673" y="134322"/>
                  <a:pt x="-3681" y="46511"/>
                  <a:pt x="5027" y="13128"/>
                </a:cubicBezTo>
                <a:cubicBezTo>
                  <a:pt x="13735" y="-20255"/>
                  <a:pt x="-28356" y="20385"/>
                  <a:pt x="57278" y="21836"/>
                </a:cubicBezTo>
                <a:cubicBezTo>
                  <a:pt x="142912" y="23287"/>
                  <a:pt x="443359" y="17482"/>
                  <a:pt x="518833" y="21836"/>
                </a:cubicBezTo>
                <a:cubicBezTo>
                  <a:pt x="594307" y="26190"/>
                  <a:pt x="510124" y="18933"/>
                  <a:pt x="510124" y="47962"/>
                </a:cubicBezTo>
                <a:cubicBezTo>
                  <a:pt x="510124" y="76991"/>
                  <a:pt x="518833" y="196008"/>
                  <a:pt x="518833" y="196008"/>
                </a:cubicBezTo>
              </a:path>
            </a:pathLst>
          </a:cu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p:cNvSpPr txBox="1"/>
          <p:nvPr/>
        </p:nvSpPr>
        <p:spPr>
          <a:xfrm>
            <a:off x="2379966" y="3008604"/>
            <a:ext cx="1882707" cy="246221"/>
          </a:xfrm>
          <a:prstGeom prst="rect">
            <a:avLst/>
          </a:prstGeom>
          <a:noFill/>
        </p:spPr>
        <p:txBody>
          <a:bodyPr wrap="square" rtlCol="0">
            <a:spAutoFit/>
          </a:bodyPr>
          <a:lstStyle/>
          <a:p>
            <a:r>
              <a:rPr lang="en-US" sz="1000" dirty="0" smtClean="0">
                <a:latin typeface="AhnbergHand" charset="0"/>
                <a:ea typeface="AhnbergHand" charset="0"/>
                <a:cs typeface="AhnbergHand" charset="0"/>
              </a:rPr>
              <a:t>IPv6 header</a:t>
            </a:r>
            <a:endParaRPr lang="en-US" sz="1000" dirty="0">
              <a:latin typeface="AhnbergHand" charset="0"/>
              <a:ea typeface="AhnbergHand" charset="0"/>
              <a:cs typeface="AhnbergHand" charset="0"/>
            </a:endParaRPr>
          </a:p>
        </p:txBody>
      </p:sp>
      <p:sp>
        <p:nvSpPr>
          <p:cNvPr id="50" name="TextBox 49"/>
          <p:cNvSpPr txBox="1"/>
          <p:nvPr/>
        </p:nvSpPr>
        <p:spPr>
          <a:xfrm>
            <a:off x="3070262" y="3513440"/>
            <a:ext cx="1882707" cy="246221"/>
          </a:xfrm>
          <a:prstGeom prst="rect">
            <a:avLst/>
          </a:prstGeom>
          <a:noFill/>
        </p:spPr>
        <p:txBody>
          <a:bodyPr wrap="square" rtlCol="0">
            <a:spAutoFit/>
          </a:bodyPr>
          <a:lstStyle/>
          <a:p>
            <a:r>
              <a:rPr lang="en-US" sz="1000" smtClean="0">
                <a:latin typeface="AhnbergHand" charset="0"/>
                <a:ea typeface="AhnbergHand" charset="0"/>
                <a:cs typeface="AhnbergHand" charset="0"/>
              </a:rPr>
              <a:t>Payload</a:t>
            </a:r>
            <a:endParaRPr lang="en-US" sz="1000" dirty="0">
              <a:latin typeface="AhnbergHand" charset="0"/>
              <a:ea typeface="AhnbergHand" charset="0"/>
              <a:cs typeface="AhnbergHand" charset="0"/>
            </a:endParaRPr>
          </a:p>
        </p:txBody>
      </p:sp>
      <p:sp>
        <p:nvSpPr>
          <p:cNvPr id="51" name="Freeform 50"/>
          <p:cNvSpPr/>
          <p:nvPr/>
        </p:nvSpPr>
        <p:spPr>
          <a:xfrm>
            <a:off x="4393194" y="3439879"/>
            <a:ext cx="426720" cy="8709"/>
          </a:xfrm>
          <a:custGeom>
            <a:avLst/>
            <a:gdLst>
              <a:gd name="connsiteX0" fmla="*/ 0 w 426720"/>
              <a:gd name="connsiteY0" fmla="*/ 8709 h 8709"/>
              <a:gd name="connsiteX1" fmla="*/ 304800 w 426720"/>
              <a:gd name="connsiteY1" fmla="*/ 8709 h 8709"/>
              <a:gd name="connsiteX2" fmla="*/ 426720 w 426720"/>
              <a:gd name="connsiteY2" fmla="*/ 0 h 8709"/>
            </a:gdLst>
            <a:ahLst/>
            <a:cxnLst>
              <a:cxn ang="0">
                <a:pos x="connsiteX0" y="connsiteY0"/>
              </a:cxn>
              <a:cxn ang="0">
                <a:pos x="connsiteX1" y="connsiteY1"/>
              </a:cxn>
              <a:cxn ang="0">
                <a:pos x="connsiteX2" y="connsiteY2"/>
              </a:cxn>
            </a:cxnLst>
            <a:rect l="l" t="t" r="r" b="b"/>
            <a:pathLst>
              <a:path w="426720" h="8709">
                <a:moveTo>
                  <a:pt x="0" y="8709"/>
                </a:moveTo>
                <a:lnTo>
                  <a:pt x="304800" y="8709"/>
                </a:lnTo>
                <a:cubicBezTo>
                  <a:pt x="375920" y="7257"/>
                  <a:pt x="426720" y="0"/>
                  <a:pt x="426720"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Freeform 51"/>
          <p:cNvSpPr/>
          <p:nvPr/>
        </p:nvSpPr>
        <p:spPr>
          <a:xfrm>
            <a:off x="3457576" y="5104018"/>
            <a:ext cx="426720" cy="8709"/>
          </a:xfrm>
          <a:custGeom>
            <a:avLst/>
            <a:gdLst>
              <a:gd name="connsiteX0" fmla="*/ 0 w 426720"/>
              <a:gd name="connsiteY0" fmla="*/ 8709 h 8709"/>
              <a:gd name="connsiteX1" fmla="*/ 304800 w 426720"/>
              <a:gd name="connsiteY1" fmla="*/ 8709 h 8709"/>
              <a:gd name="connsiteX2" fmla="*/ 426720 w 426720"/>
              <a:gd name="connsiteY2" fmla="*/ 0 h 8709"/>
            </a:gdLst>
            <a:ahLst/>
            <a:cxnLst>
              <a:cxn ang="0">
                <a:pos x="connsiteX0" y="connsiteY0"/>
              </a:cxn>
              <a:cxn ang="0">
                <a:pos x="connsiteX1" y="connsiteY1"/>
              </a:cxn>
              <a:cxn ang="0">
                <a:pos x="connsiteX2" y="connsiteY2"/>
              </a:cxn>
            </a:cxnLst>
            <a:rect l="l" t="t" r="r" b="b"/>
            <a:pathLst>
              <a:path w="426720" h="8709">
                <a:moveTo>
                  <a:pt x="0" y="8709"/>
                </a:moveTo>
                <a:lnTo>
                  <a:pt x="304800" y="8709"/>
                </a:lnTo>
                <a:cubicBezTo>
                  <a:pt x="375920" y="7257"/>
                  <a:pt x="426720" y="0"/>
                  <a:pt x="426720"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TextBox 52"/>
          <p:cNvSpPr txBox="1"/>
          <p:nvPr/>
        </p:nvSpPr>
        <p:spPr>
          <a:xfrm>
            <a:off x="2386907" y="3267219"/>
            <a:ext cx="1882707" cy="246221"/>
          </a:xfrm>
          <a:prstGeom prst="rect">
            <a:avLst/>
          </a:prstGeom>
          <a:noFill/>
        </p:spPr>
        <p:txBody>
          <a:bodyPr wrap="square" rtlCol="0">
            <a:spAutoFit/>
          </a:bodyPr>
          <a:lstStyle/>
          <a:p>
            <a:r>
              <a:rPr lang="en-US" sz="1000" dirty="0" smtClean="0">
                <a:latin typeface="AhnbergHand" charset="0"/>
                <a:ea typeface="AhnbergHand" charset="0"/>
                <a:cs typeface="AhnbergHand" charset="0"/>
              </a:rPr>
              <a:t>TCP/UDP </a:t>
            </a:r>
            <a:r>
              <a:rPr lang="en-US" sz="1000" dirty="0" err="1" smtClean="0">
                <a:latin typeface="AhnbergHand" charset="0"/>
                <a:ea typeface="AhnbergHand" charset="0"/>
                <a:cs typeface="AhnbergHand" charset="0"/>
              </a:rPr>
              <a:t>xtn</a:t>
            </a:r>
            <a:r>
              <a:rPr lang="en-US" sz="1000" dirty="0" smtClean="0">
                <a:latin typeface="AhnbergHand" charset="0"/>
                <a:ea typeface="AhnbergHand" charset="0"/>
                <a:cs typeface="AhnbergHand" charset="0"/>
              </a:rPr>
              <a:t> header</a:t>
            </a:r>
            <a:endParaRPr lang="en-US" sz="1000" dirty="0">
              <a:latin typeface="AhnbergHand" charset="0"/>
              <a:ea typeface="AhnbergHand" charset="0"/>
              <a:cs typeface="AhnbergHand" charset="0"/>
            </a:endParaRPr>
          </a:p>
        </p:txBody>
      </p:sp>
      <p:sp>
        <p:nvSpPr>
          <p:cNvPr id="54" name="Freeform 53"/>
          <p:cNvSpPr/>
          <p:nvPr/>
        </p:nvSpPr>
        <p:spPr>
          <a:xfrm>
            <a:off x="3374291" y="3124210"/>
            <a:ext cx="806646" cy="141498"/>
          </a:xfrm>
          <a:custGeom>
            <a:avLst/>
            <a:gdLst>
              <a:gd name="connsiteX0" fmla="*/ 0 w 806646"/>
              <a:gd name="connsiteY0" fmla="*/ 19578 h 141498"/>
              <a:gd name="connsiteX1" fmla="*/ 130628 w 806646"/>
              <a:gd name="connsiteY1" fmla="*/ 2161 h 141498"/>
              <a:gd name="connsiteX2" fmla="*/ 783771 w 806646"/>
              <a:gd name="connsiteY2" fmla="*/ 63121 h 141498"/>
              <a:gd name="connsiteX3" fmla="*/ 670560 w 806646"/>
              <a:gd name="connsiteY3" fmla="*/ 2161 h 141498"/>
              <a:gd name="connsiteX4" fmla="*/ 792480 w 806646"/>
              <a:gd name="connsiteY4" fmla="*/ 89247 h 141498"/>
              <a:gd name="connsiteX5" fmla="*/ 583474 w 806646"/>
              <a:gd name="connsiteY5" fmla="*/ 141498 h 141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6646" h="141498">
                <a:moveTo>
                  <a:pt x="0" y="19578"/>
                </a:moveTo>
                <a:cubicBezTo>
                  <a:pt x="0" y="7241"/>
                  <a:pt x="0" y="-5096"/>
                  <a:pt x="130628" y="2161"/>
                </a:cubicBezTo>
                <a:cubicBezTo>
                  <a:pt x="261256" y="9418"/>
                  <a:pt x="693782" y="63121"/>
                  <a:pt x="783771" y="63121"/>
                </a:cubicBezTo>
                <a:cubicBezTo>
                  <a:pt x="873760" y="63121"/>
                  <a:pt x="669109" y="-2193"/>
                  <a:pt x="670560" y="2161"/>
                </a:cubicBezTo>
                <a:cubicBezTo>
                  <a:pt x="672011" y="6515"/>
                  <a:pt x="806994" y="66024"/>
                  <a:pt x="792480" y="89247"/>
                </a:cubicBezTo>
                <a:cubicBezTo>
                  <a:pt x="777966" y="112470"/>
                  <a:pt x="618308" y="134241"/>
                  <a:pt x="583474" y="14149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a:off x="4027434" y="3361096"/>
            <a:ext cx="230550" cy="113618"/>
          </a:xfrm>
          <a:custGeom>
            <a:avLst/>
            <a:gdLst>
              <a:gd name="connsiteX0" fmla="*/ 0 w 230550"/>
              <a:gd name="connsiteY0" fmla="*/ 35241 h 113618"/>
              <a:gd name="connsiteX1" fmla="*/ 182880 w 230550"/>
              <a:gd name="connsiteY1" fmla="*/ 43949 h 113618"/>
              <a:gd name="connsiteX2" fmla="*/ 226423 w 230550"/>
              <a:gd name="connsiteY2" fmla="*/ 35241 h 113618"/>
              <a:gd name="connsiteX3" fmla="*/ 104503 w 230550"/>
              <a:gd name="connsiteY3" fmla="*/ 406 h 113618"/>
              <a:gd name="connsiteX4" fmla="*/ 191588 w 230550"/>
              <a:gd name="connsiteY4" fmla="*/ 61366 h 113618"/>
              <a:gd name="connsiteX5" fmla="*/ 78377 w 230550"/>
              <a:gd name="connsiteY5" fmla="*/ 113618 h 113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0550" h="113618">
                <a:moveTo>
                  <a:pt x="0" y="35241"/>
                </a:moveTo>
                <a:cubicBezTo>
                  <a:pt x="72571" y="39595"/>
                  <a:pt x="145143" y="43949"/>
                  <a:pt x="182880" y="43949"/>
                </a:cubicBezTo>
                <a:cubicBezTo>
                  <a:pt x="220617" y="43949"/>
                  <a:pt x="239486" y="42498"/>
                  <a:pt x="226423" y="35241"/>
                </a:cubicBezTo>
                <a:cubicBezTo>
                  <a:pt x="213360" y="27984"/>
                  <a:pt x="110309" y="-3948"/>
                  <a:pt x="104503" y="406"/>
                </a:cubicBezTo>
                <a:cubicBezTo>
                  <a:pt x="98697" y="4760"/>
                  <a:pt x="195942" y="42497"/>
                  <a:pt x="191588" y="61366"/>
                </a:cubicBezTo>
                <a:cubicBezTo>
                  <a:pt x="187234" y="80235"/>
                  <a:pt x="132805" y="96926"/>
                  <a:pt x="78377" y="11361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Freeform 55"/>
          <p:cNvSpPr/>
          <p:nvPr/>
        </p:nvSpPr>
        <p:spPr>
          <a:xfrm>
            <a:off x="3696508" y="3622611"/>
            <a:ext cx="566717" cy="139486"/>
          </a:xfrm>
          <a:custGeom>
            <a:avLst/>
            <a:gdLst>
              <a:gd name="connsiteX0" fmla="*/ 0 w 566717"/>
              <a:gd name="connsiteY0" fmla="*/ 17566 h 139486"/>
              <a:gd name="connsiteX1" fmla="*/ 400594 w 566717"/>
              <a:gd name="connsiteY1" fmla="*/ 34983 h 139486"/>
              <a:gd name="connsiteX2" fmla="*/ 566057 w 566717"/>
              <a:gd name="connsiteY2" fmla="*/ 43691 h 139486"/>
              <a:gd name="connsiteX3" fmla="*/ 461554 w 566717"/>
              <a:gd name="connsiteY3" fmla="*/ 148 h 139486"/>
              <a:gd name="connsiteX4" fmla="*/ 539931 w 566717"/>
              <a:gd name="connsiteY4" fmla="*/ 61108 h 139486"/>
              <a:gd name="connsiteX5" fmla="*/ 452846 w 566717"/>
              <a:gd name="connsiteY5" fmla="*/ 139486 h 139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6717" h="139486">
                <a:moveTo>
                  <a:pt x="0" y="17566"/>
                </a:moveTo>
                <a:lnTo>
                  <a:pt x="400594" y="34983"/>
                </a:lnTo>
                <a:cubicBezTo>
                  <a:pt x="494937" y="39337"/>
                  <a:pt x="555897" y="49497"/>
                  <a:pt x="566057" y="43691"/>
                </a:cubicBezTo>
                <a:cubicBezTo>
                  <a:pt x="576217" y="37885"/>
                  <a:pt x="465908" y="-2755"/>
                  <a:pt x="461554" y="148"/>
                </a:cubicBezTo>
                <a:cubicBezTo>
                  <a:pt x="457200" y="3051"/>
                  <a:pt x="541382" y="37885"/>
                  <a:pt x="539931" y="61108"/>
                </a:cubicBezTo>
                <a:cubicBezTo>
                  <a:pt x="538480" y="84331"/>
                  <a:pt x="452846" y="139486"/>
                  <a:pt x="452846" y="139486"/>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Box 57"/>
          <p:cNvSpPr txBox="1"/>
          <p:nvPr/>
        </p:nvSpPr>
        <p:spPr>
          <a:xfrm>
            <a:off x="4285303" y="5120973"/>
            <a:ext cx="1882707" cy="246221"/>
          </a:xfrm>
          <a:prstGeom prst="rect">
            <a:avLst/>
          </a:prstGeom>
          <a:noFill/>
        </p:spPr>
        <p:txBody>
          <a:bodyPr wrap="square" rtlCol="0">
            <a:spAutoFit/>
          </a:bodyPr>
          <a:lstStyle/>
          <a:p>
            <a:r>
              <a:rPr lang="en-US" sz="1000" smtClean="0">
                <a:latin typeface="AhnbergHand" charset="0"/>
                <a:ea typeface="AhnbergHand" charset="0"/>
                <a:cs typeface="AhnbergHand" charset="0"/>
              </a:rPr>
              <a:t>Payload</a:t>
            </a:r>
            <a:endParaRPr lang="en-US" sz="1000" dirty="0">
              <a:latin typeface="AhnbergHand" charset="0"/>
              <a:ea typeface="AhnbergHand" charset="0"/>
              <a:cs typeface="AhnbergHand" charset="0"/>
            </a:endParaRPr>
          </a:p>
        </p:txBody>
      </p:sp>
      <p:sp>
        <p:nvSpPr>
          <p:cNvPr id="59" name="TextBox 58"/>
          <p:cNvSpPr txBox="1"/>
          <p:nvPr/>
        </p:nvSpPr>
        <p:spPr>
          <a:xfrm>
            <a:off x="4142709" y="4944619"/>
            <a:ext cx="1882707" cy="246221"/>
          </a:xfrm>
          <a:prstGeom prst="rect">
            <a:avLst/>
          </a:prstGeom>
          <a:noFill/>
        </p:spPr>
        <p:txBody>
          <a:bodyPr wrap="square" rtlCol="0">
            <a:spAutoFit/>
          </a:bodyPr>
          <a:lstStyle/>
          <a:p>
            <a:r>
              <a:rPr lang="en-US" sz="1000" dirty="0" smtClean="0">
                <a:latin typeface="AhnbergHand" charset="0"/>
                <a:ea typeface="AhnbergHand" charset="0"/>
                <a:cs typeface="AhnbergHand" charset="0"/>
              </a:rPr>
              <a:t>TCP/UDP </a:t>
            </a:r>
            <a:r>
              <a:rPr lang="en-US" sz="1000" dirty="0" err="1" smtClean="0">
                <a:latin typeface="AhnbergHand" charset="0"/>
                <a:ea typeface="AhnbergHand" charset="0"/>
                <a:cs typeface="AhnbergHand" charset="0"/>
              </a:rPr>
              <a:t>xtn</a:t>
            </a:r>
            <a:r>
              <a:rPr lang="en-US" sz="1000" dirty="0" smtClean="0">
                <a:latin typeface="AhnbergHand" charset="0"/>
                <a:ea typeface="AhnbergHand" charset="0"/>
                <a:cs typeface="AhnbergHand" charset="0"/>
              </a:rPr>
              <a:t> header</a:t>
            </a:r>
            <a:endParaRPr lang="en-US" sz="1000" dirty="0">
              <a:latin typeface="AhnbergHand" charset="0"/>
              <a:ea typeface="AhnbergHand" charset="0"/>
              <a:cs typeface="AhnbergHand" charset="0"/>
            </a:endParaRPr>
          </a:p>
        </p:txBody>
      </p:sp>
      <p:sp>
        <p:nvSpPr>
          <p:cNvPr id="65" name="Freeform 64"/>
          <p:cNvSpPr/>
          <p:nvPr/>
        </p:nvSpPr>
        <p:spPr>
          <a:xfrm>
            <a:off x="3448215" y="4479017"/>
            <a:ext cx="550259" cy="222133"/>
          </a:xfrm>
          <a:custGeom>
            <a:avLst/>
            <a:gdLst>
              <a:gd name="connsiteX0" fmla="*/ 5027 w 550259"/>
              <a:gd name="connsiteY0" fmla="*/ 222133 h 222133"/>
              <a:gd name="connsiteX1" fmla="*/ 5027 w 550259"/>
              <a:gd name="connsiteY1" fmla="*/ 13128 h 222133"/>
              <a:gd name="connsiteX2" fmla="*/ 57278 w 550259"/>
              <a:gd name="connsiteY2" fmla="*/ 21836 h 222133"/>
              <a:gd name="connsiteX3" fmla="*/ 518833 w 550259"/>
              <a:gd name="connsiteY3" fmla="*/ 21836 h 222133"/>
              <a:gd name="connsiteX4" fmla="*/ 510124 w 550259"/>
              <a:gd name="connsiteY4" fmla="*/ 47962 h 222133"/>
              <a:gd name="connsiteX5" fmla="*/ 518833 w 550259"/>
              <a:gd name="connsiteY5" fmla="*/ 196008 h 222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50259" h="222133">
                <a:moveTo>
                  <a:pt x="5027" y="222133"/>
                </a:moveTo>
                <a:cubicBezTo>
                  <a:pt x="673" y="134322"/>
                  <a:pt x="-3681" y="46511"/>
                  <a:pt x="5027" y="13128"/>
                </a:cubicBezTo>
                <a:cubicBezTo>
                  <a:pt x="13735" y="-20255"/>
                  <a:pt x="-28356" y="20385"/>
                  <a:pt x="57278" y="21836"/>
                </a:cubicBezTo>
                <a:cubicBezTo>
                  <a:pt x="142912" y="23287"/>
                  <a:pt x="443359" y="17482"/>
                  <a:pt x="518833" y="21836"/>
                </a:cubicBezTo>
                <a:cubicBezTo>
                  <a:pt x="594307" y="26190"/>
                  <a:pt x="510124" y="18933"/>
                  <a:pt x="510124" y="47962"/>
                </a:cubicBezTo>
                <a:cubicBezTo>
                  <a:pt x="510124" y="76991"/>
                  <a:pt x="518833" y="196008"/>
                  <a:pt x="518833" y="196008"/>
                </a:cubicBezTo>
              </a:path>
            </a:pathLst>
          </a:cu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TextBox 66"/>
          <p:cNvSpPr txBox="1"/>
          <p:nvPr/>
        </p:nvSpPr>
        <p:spPr>
          <a:xfrm>
            <a:off x="2265624" y="4450670"/>
            <a:ext cx="1882707" cy="246221"/>
          </a:xfrm>
          <a:prstGeom prst="rect">
            <a:avLst/>
          </a:prstGeom>
          <a:noFill/>
        </p:spPr>
        <p:txBody>
          <a:bodyPr wrap="square" rtlCol="0">
            <a:spAutoFit/>
          </a:bodyPr>
          <a:lstStyle/>
          <a:p>
            <a:r>
              <a:rPr lang="en-US" sz="1000" smtClean="0">
                <a:solidFill>
                  <a:srgbClr val="FF0000"/>
                </a:solidFill>
                <a:latin typeface="AhnbergHand" charset="0"/>
                <a:ea typeface="AhnbergHand" charset="0"/>
                <a:cs typeface="AhnbergHand" charset="0"/>
              </a:rPr>
              <a:t>ICMPv6 PTB</a:t>
            </a:r>
            <a:endParaRPr lang="en-US" sz="1000" dirty="0">
              <a:solidFill>
                <a:srgbClr val="FF0000"/>
              </a:solidFill>
              <a:latin typeface="AhnbergHand" charset="0"/>
              <a:ea typeface="AhnbergHand" charset="0"/>
              <a:cs typeface="AhnbergHand" charset="0"/>
            </a:endParaRPr>
          </a:p>
        </p:txBody>
      </p:sp>
      <p:sp>
        <p:nvSpPr>
          <p:cNvPr id="69" name="TextBox 68"/>
          <p:cNvSpPr txBox="1"/>
          <p:nvPr/>
        </p:nvSpPr>
        <p:spPr>
          <a:xfrm>
            <a:off x="4057904" y="4709285"/>
            <a:ext cx="1882707" cy="246221"/>
          </a:xfrm>
          <a:prstGeom prst="rect">
            <a:avLst/>
          </a:prstGeom>
          <a:noFill/>
        </p:spPr>
        <p:txBody>
          <a:bodyPr wrap="square" rtlCol="0">
            <a:spAutoFit/>
          </a:bodyPr>
          <a:lstStyle/>
          <a:p>
            <a:r>
              <a:rPr lang="en-US" sz="1000" dirty="0" smtClean="0">
                <a:latin typeface="AhnbergHand" charset="0"/>
                <a:ea typeface="AhnbergHand" charset="0"/>
                <a:cs typeface="AhnbergHand" charset="0"/>
              </a:rPr>
              <a:t>IPv6 header</a:t>
            </a:r>
            <a:endParaRPr lang="en-US" sz="1000" dirty="0">
              <a:latin typeface="AhnbergHand" charset="0"/>
              <a:ea typeface="AhnbergHand" charset="0"/>
              <a:cs typeface="AhnbergHand" charset="0"/>
            </a:endParaRPr>
          </a:p>
        </p:txBody>
      </p:sp>
      <p:sp>
        <p:nvSpPr>
          <p:cNvPr id="71" name="Freeform 70"/>
          <p:cNvSpPr/>
          <p:nvPr/>
        </p:nvSpPr>
        <p:spPr>
          <a:xfrm>
            <a:off x="435429" y="2784441"/>
            <a:ext cx="10981508" cy="61113"/>
          </a:xfrm>
          <a:custGeom>
            <a:avLst/>
            <a:gdLst>
              <a:gd name="connsiteX0" fmla="*/ 0 w 10981508"/>
              <a:gd name="connsiteY0" fmla="*/ 43696 h 61113"/>
              <a:gd name="connsiteX1" fmla="*/ 1097280 w 10981508"/>
              <a:gd name="connsiteY1" fmla="*/ 43696 h 61113"/>
              <a:gd name="connsiteX2" fmla="*/ 3048000 w 10981508"/>
              <a:gd name="connsiteY2" fmla="*/ 153 h 61113"/>
              <a:gd name="connsiteX3" fmla="*/ 6940731 w 10981508"/>
              <a:gd name="connsiteY3" fmla="*/ 61113 h 61113"/>
              <a:gd name="connsiteX4" fmla="*/ 10981508 w 10981508"/>
              <a:gd name="connsiteY4" fmla="*/ 61113 h 611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81508" h="61113">
                <a:moveTo>
                  <a:pt x="0" y="43696"/>
                </a:moveTo>
                <a:lnTo>
                  <a:pt x="1097280" y="43696"/>
                </a:lnTo>
                <a:cubicBezTo>
                  <a:pt x="1605280" y="36439"/>
                  <a:pt x="2074092" y="-2750"/>
                  <a:pt x="3048000" y="153"/>
                </a:cubicBezTo>
                <a:cubicBezTo>
                  <a:pt x="4021908" y="3056"/>
                  <a:pt x="6940731" y="61113"/>
                  <a:pt x="6940731" y="61113"/>
                </a:cubicBezTo>
                <a:lnTo>
                  <a:pt x="10981508" y="61113"/>
                </a:ln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Freeform 71"/>
          <p:cNvSpPr/>
          <p:nvPr/>
        </p:nvSpPr>
        <p:spPr>
          <a:xfrm>
            <a:off x="4610681" y="6156286"/>
            <a:ext cx="540899" cy="332429"/>
          </a:xfrm>
          <a:custGeom>
            <a:avLst/>
            <a:gdLst>
              <a:gd name="connsiteX0" fmla="*/ 0 w 540899"/>
              <a:gd name="connsiteY0" fmla="*/ 74711 h 768493"/>
              <a:gd name="connsiteX1" fmla="*/ 17418 w 540899"/>
              <a:gd name="connsiteY1" fmla="*/ 588517 h 768493"/>
              <a:gd name="connsiteX2" fmla="*/ 17418 w 540899"/>
              <a:gd name="connsiteY2" fmla="*/ 745271 h 768493"/>
              <a:gd name="connsiteX3" fmla="*/ 78378 w 540899"/>
              <a:gd name="connsiteY3" fmla="*/ 762688 h 768493"/>
              <a:gd name="connsiteX4" fmla="*/ 470263 w 540899"/>
              <a:gd name="connsiteY4" fmla="*/ 762688 h 768493"/>
              <a:gd name="connsiteX5" fmla="*/ 531223 w 540899"/>
              <a:gd name="connsiteY5" fmla="*/ 762688 h 768493"/>
              <a:gd name="connsiteX6" fmla="*/ 539932 w 540899"/>
              <a:gd name="connsiteY6" fmla="*/ 684311 h 768493"/>
              <a:gd name="connsiteX7" fmla="*/ 522515 w 540899"/>
              <a:gd name="connsiteY7" fmla="*/ 66002 h 768493"/>
              <a:gd name="connsiteX8" fmla="*/ 478972 w 540899"/>
              <a:gd name="connsiteY8" fmla="*/ 13751 h 768493"/>
              <a:gd name="connsiteX9" fmla="*/ 95795 w 540899"/>
              <a:gd name="connsiteY9" fmla="*/ 31168 h 768493"/>
              <a:gd name="connsiteX10" fmla="*/ 60960 w 540899"/>
              <a:gd name="connsiteY10" fmla="*/ 22460 h 768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0899" h="768493">
                <a:moveTo>
                  <a:pt x="0" y="74711"/>
                </a:moveTo>
                <a:cubicBezTo>
                  <a:pt x="7257" y="275734"/>
                  <a:pt x="14515" y="476757"/>
                  <a:pt x="17418" y="588517"/>
                </a:cubicBezTo>
                <a:cubicBezTo>
                  <a:pt x="20321" y="700277"/>
                  <a:pt x="7258" y="716242"/>
                  <a:pt x="17418" y="745271"/>
                </a:cubicBezTo>
                <a:cubicBezTo>
                  <a:pt x="27578" y="774300"/>
                  <a:pt x="2904" y="759785"/>
                  <a:pt x="78378" y="762688"/>
                </a:cubicBezTo>
                <a:cubicBezTo>
                  <a:pt x="153852" y="765591"/>
                  <a:pt x="470263" y="762688"/>
                  <a:pt x="470263" y="762688"/>
                </a:cubicBezTo>
                <a:cubicBezTo>
                  <a:pt x="545737" y="762688"/>
                  <a:pt x="519611" y="775751"/>
                  <a:pt x="531223" y="762688"/>
                </a:cubicBezTo>
                <a:cubicBezTo>
                  <a:pt x="542835" y="749625"/>
                  <a:pt x="541383" y="800425"/>
                  <a:pt x="539932" y="684311"/>
                </a:cubicBezTo>
                <a:cubicBezTo>
                  <a:pt x="538481" y="568197"/>
                  <a:pt x="532675" y="177762"/>
                  <a:pt x="522515" y="66002"/>
                </a:cubicBezTo>
                <a:cubicBezTo>
                  <a:pt x="512355" y="-45758"/>
                  <a:pt x="550092" y="19557"/>
                  <a:pt x="478972" y="13751"/>
                </a:cubicBezTo>
                <a:cubicBezTo>
                  <a:pt x="407852" y="7945"/>
                  <a:pt x="165464" y="29716"/>
                  <a:pt x="95795" y="31168"/>
                </a:cubicBezTo>
                <a:cubicBezTo>
                  <a:pt x="26126" y="32619"/>
                  <a:pt x="60960" y="22460"/>
                  <a:pt x="60960" y="2246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a:off x="4601321" y="5768688"/>
            <a:ext cx="550259" cy="222133"/>
          </a:xfrm>
          <a:custGeom>
            <a:avLst/>
            <a:gdLst>
              <a:gd name="connsiteX0" fmla="*/ 5027 w 550259"/>
              <a:gd name="connsiteY0" fmla="*/ 222133 h 222133"/>
              <a:gd name="connsiteX1" fmla="*/ 5027 w 550259"/>
              <a:gd name="connsiteY1" fmla="*/ 13128 h 222133"/>
              <a:gd name="connsiteX2" fmla="*/ 57278 w 550259"/>
              <a:gd name="connsiteY2" fmla="*/ 21836 h 222133"/>
              <a:gd name="connsiteX3" fmla="*/ 518833 w 550259"/>
              <a:gd name="connsiteY3" fmla="*/ 21836 h 222133"/>
              <a:gd name="connsiteX4" fmla="*/ 510124 w 550259"/>
              <a:gd name="connsiteY4" fmla="*/ 47962 h 222133"/>
              <a:gd name="connsiteX5" fmla="*/ 518833 w 550259"/>
              <a:gd name="connsiteY5" fmla="*/ 196008 h 222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50259" h="222133">
                <a:moveTo>
                  <a:pt x="5027" y="222133"/>
                </a:moveTo>
                <a:cubicBezTo>
                  <a:pt x="673" y="134322"/>
                  <a:pt x="-3681" y="46511"/>
                  <a:pt x="5027" y="13128"/>
                </a:cubicBezTo>
                <a:cubicBezTo>
                  <a:pt x="13735" y="-20255"/>
                  <a:pt x="-28356" y="20385"/>
                  <a:pt x="57278" y="21836"/>
                </a:cubicBezTo>
                <a:cubicBezTo>
                  <a:pt x="142912" y="23287"/>
                  <a:pt x="443359" y="17482"/>
                  <a:pt x="518833" y="21836"/>
                </a:cubicBezTo>
                <a:cubicBezTo>
                  <a:pt x="594307" y="26190"/>
                  <a:pt x="510124" y="18933"/>
                  <a:pt x="510124" y="47962"/>
                </a:cubicBezTo>
                <a:cubicBezTo>
                  <a:pt x="510124" y="76991"/>
                  <a:pt x="518833" y="196008"/>
                  <a:pt x="518833" y="196008"/>
                </a:cubicBezTo>
              </a:path>
            </a:pathLst>
          </a:cu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a:off x="5329138" y="6156286"/>
            <a:ext cx="540899" cy="332429"/>
          </a:xfrm>
          <a:custGeom>
            <a:avLst/>
            <a:gdLst>
              <a:gd name="connsiteX0" fmla="*/ 0 w 540899"/>
              <a:gd name="connsiteY0" fmla="*/ 74711 h 768493"/>
              <a:gd name="connsiteX1" fmla="*/ 17418 w 540899"/>
              <a:gd name="connsiteY1" fmla="*/ 588517 h 768493"/>
              <a:gd name="connsiteX2" fmla="*/ 17418 w 540899"/>
              <a:gd name="connsiteY2" fmla="*/ 745271 h 768493"/>
              <a:gd name="connsiteX3" fmla="*/ 78378 w 540899"/>
              <a:gd name="connsiteY3" fmla="*/ 762688 h 768493"/>
              <a:gd name="connsiteX4" fmla="*/ 470263 w 540899"/>
              <a:gd name="connsiteY4" fmla="*/ 762688 h 768493"/>
              <a:gd name="connsiteX5" fmla="*/ 531223 w 540899"/>
              <a:gd name="connsiteY5" fmla="*/ 762688 h 768493"/>
              <a:gd name="connsiteX6" fmla="*/ 539932 w 540899"/>
              <a:gd name="connsiteY6" fmla="*/ 684311 h 768493"/>
              <a:gd name="connsiteX7" fmla="*/ 522515 w 540899"/>
              <a:gd name="connsiteY7" fmla="*/ 66002 h 768493"/>
              <a:gd name="connsiteX8" fmla="*/ 478972 w 540899"/>
              <a:gd name="connsiteY8" fmla="*/ 13751 h 768493"/>
              <a:gd name="connsiteX9" fmla="*/ 95795 w 540899"/>
              <a:gd name="connsiteY9" fmla="*/ 31168 h 768493"/>
              <a:gd name="connsiteX10" fmla="*/ 60960 w 540899"/>
              <a:gd name="connsiteY10" fmla="*/ 22460 h 768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0899" h="768493">
                <a:moveTo>
                  <a:pt x="0" y="74711"/>
                </a:moveTo>
                <a:cubicBezTo>
                  <a:pt x="7257" y="275734"/>
                  <a:pt x="14515" y="476757"/>
                  <a:pt x="17418" y="588517"/>
                </a:cubicBezTo>
                <a:cubicBezTo>
                  <a:pt x="20321" y="700277"/>
                  <a:pt x="7258" y="716242"/>
                  <a:pt x="17418" y="745271"/>
                </a:cubicBezTo>
                <a:cubicBezTo>
                  <a:pt x="27578" y="774300"/>
                  <a:pt x="2904" y="759785"/>
                  <a:pt x="78378" y="762688"/>
                </a:cubicBezTo>
                <a:cubicBezTo>
                  <a:pt x="153852" y="765591"/>
                  <a:pt x="470263" y="762688"/>
                  <a:pt x="470263" y="762688"/>
                </a:cubicBezTo>
                <a:cubicBezTo>
                  <a:pt x="545737" y="762688"/>
                  <a:pt x="519611" y="775751"/>
                  <a:pt x="531223" y="762688"/>
                </a:cubicBezTo>
                <a:cubicBezTo>
                  <a:pt x="542835" y="749625"/>
                  <a:pt x="541383" y="800425"/>
                  <a:pt x="539932" y="684311"/>
                </a:cubicBezTo>
                <a:cubicBezTo>
                  <a:pt x="538481" y="568197"/>
                  <a:pt x="532675" y="177762"/>
                  <a:pt x="522515" y="66002"/>
                </a:cubicBezTo>
                <a:cubicBezTo>
                  <a:pt x="512355" y="-45758"/>
                  <a:pt x="550092" y="19557"/>
                  <a:pt x="478972" y="13751"/>
                </a:cubicBezTo>
                <a:cubicBezTo>
                  <a:pt x="407852" y="7945"/>
                  <a:pt x="165464" y="29716"/>
                  <a:pt x="95795" y="31168"/>
                </a:cubicBezTo>
                <a:cubicBezTo>
                  <a:pt x="26126" y="32619"/>
                  <a:pt x="60960" y="22460"/>
                  <a:pt x="60960" y="2246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Freeform 74"/>
          <p:cNvSpPr/>
          <p:nvPr/>
        </p:nvSpPr>
        <p:spPr>
          <a:xfrm>
            <a:off x="5319778" y="5768688"/>
            <a:ext cx="550259" cy="222133"/>
          </a:xfrm>
          <a:custGeom>
            <a:avLst/>
            <a:gdLst>
              <a:gd name="connsiteX0" fmla="*/ 5027 w 550259"/>
              <a:gd name="connsiteY0" fmla="*/ 222133 h 222133"/>
              <a:gd name="connsiteX1" fmla="*/ 5027 w 550259"/>
              <a:gd name="connsiteY1" fmla="*/ 13128 h 222133"/>
              <a:gd name="connsiteX2" fmla="*/ 57278 w 550259"/>
              <a:gd name="connsiteY2" fmla="*/ 21836 h 222133"/>
              <a:gd name="connsiteX3" fmla="*/ 518833 w 550259"/>
              <a:gd name="connsiteY3" fmla="*/ 21836 h 222133"/>
              <a:gd name="connsiteX4" fmla="*/ 510124 w 550259"/>
              <a:gd name="connsiteY4" fmla="*/ 47962 h 222133"/>
              <a:gd name="connsiteX5" fmla="*/ 518833 w 550259"/>
              <a:gd name="connsiteY5" fmla="*/ 196008 h 222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50259" h="222133">
                <a:moveTo>
                  <a:pt x="5027" y="222133"/>
                </a:moveTo>
                <a:cubicBezTo>
                  <a:pt x="673" y="134322"/>
                  <a:pt x="-3681" y="46511"/>
                  <a:pt x="5027" y="13128"/>
                </a:cubicBezTo>
                <a:cubicBezTo>
                  <a:pt x="13735" y="-20255"/>
                  <a:pt x="-28356" y="20385"/>
                  <a:pt x="57278" y="21836"/>
                </a:cubicBezTo>
                <a:cubicBezTo>
                  <a:pt x="142912" y="23287"/>
                  <a:pt x="443359" y="17482"/>
                  <a:pt x="518833" y="21836"/>
                </a:cubicBezTo>
                <a:cubicBezTo>
                  <a:pt x="594307" y="26190"/>
                  <a:pt x="510124" y="18933"/>
                  <a:pt x="510124" y="47962"/>
                </a:cubicBezTo>
                <a:cubicBezTo>
                  <a:pt x="510124" y="76991"/>
                  <a:pt x="518833" y="196008"/>
                  <a:pt x="518833" y="196008"/>
                </a:cubicBezTo>
              </a:path>
            </a:pathLst>
          </a:cu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Freeform 75"/>
          <p:cNvSpPr/>
          <p:nvPr/>
        </p:nvSpPr>
        <p:spPr>
          <a:xfrm>
            <a:off x="5329138" y="6318146"/>
            <a:ext cx="426720" cy="8709"/>
          </a:xfrm>
          <a:custGeom>
            <a:avLst/>
            <a:gdLst>
              <a:gd name="connsiteX0" fmla="*/ 0 w 426720"/>
              <a:gd name="connsiteY0" fmla="*/ 8709 h 8709"/>
              <a:gd name="connsiteX1" fmla="*/ 304800 w 426720"/>
              <a:gd name="connsiteY1" fmla="*/ 8709 h 8709"/>
              <a:gd name="connsiteX2" fmla="*/ 426720 w 426720"/>
              <a:gd name="connsiteY2" fmla="*/ 0 h 8709"/>
            </a:gdLst>
            <a:ahLst/>
            <a:cxnLst>
              <a:cxn ang="0">
                <a:pos x="connsiteX0" y="connsiteY0"/>
              </a:cxn>
              <a:cxn ang="0">
                <a:pos x="connsiteX1" y="connsiteY1"/>
              </a:cxn>
              <a:cxn ang="0">
                <a:pos x="connsiteX2" y="connsiteY2"/>
              </a:cxn>
            </a:cxnLst>
            <a:rect l="l" t="t" r="r" b="b"/>
            <a:pathLst>
              <a:path w="426720" h="8709">
                <a:moveTo>
                  <a:pt x="0" y="8709"/>
                </a:moveTo>
                <a:lnTo>
                  <a:pt x="304800" y="8709"/>
                </a:lnTo>
                <a:cubicBezTo>
                  <a:pt x="375920" y="7257"/>
                  <a:pt x="426720" y="0"/>
                  <a:pt x="426720"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Freeform 76"/>
          <p:cNvSpPr/>
          <p:nvPr/>
        </p:nvSpPr>
        <p:spPr>
          <a:xfrm>
            <a:off x="4606204" y="6013262"/>
            <a:ext cx="557971" cy="146023"/>
          </a:xfrm>
          <a:custGeom>
            <a:avLst/>
            <a:gdLst>
              <a:gd name="connsiteX0" fmla="*/ 11989 w 557971"/>
              <a:gd name="connsiteY0" fmla="*/ 0 h 146023"/>
              <a:gd name="connsiteX1" fmla="*/ 29406 w 557971"/>
              <a:gd name="connsiteY1" fmla="*/ 139337 h 146023"/>
              <a:gd name="connsiteX2" fmla="*/ 38115 w 557971"/>
              <a:gd name="connsiteY2" fmla="*/ 121920 h 146023"/>
              <a:gd name="connsiteX3" fmla="*/ 525795 w 557971"/>
              <a:gd name="connsiteY3" fmla="*/ 104503 h 146023"/>
              <a:gd name="connsiteX4" fmla="*/ 508377 w 557971"/>
              <a:gd name="connsiteY4" fmla="*/ 104503 h 146023"/>
              <a:gd name="connsiteX5" fmla="*/ 482252 w 557971"/>
              <a:gd name="connsiteY5" fmla="*/ 8708 h 146023"/>
              <a:gd name="connsiteX6" fmla="*/ 482252 w 557971"/>
              <a:gd name="connsiteY6" fmla="*/ 8708 h 146023"/>
              <a:gd name="connsiteX7" fmla="*/ 99075 w 557971"/>
              <a:gd name="connsiteY7" fmla="*/ 8708 h 146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57971" h="146023">
                <a:moveTo>
                  <a:pt x="11989" y="0"/>
                </a:moveTo>
                <a:cubicBezTo>
                  <a:pt x="18520" y="59508"/>
                  <a:pt x="25052" y="119017"/>
                  <a:pt x="29406" y="139337"/>
                </a:cubicBezTo>
                <a:cubicBezTo>
                  <a:pt x="33760" y="159657"/>
                  <a:pt x="-44616" y="127726"/>
                  <a:pt x="38115" y="121920"/>
                </a:cubicBezTo>
                <a:cubicBezTo>
                  <a:pt x="120846" y="116114"/>
                  <a:pt x="447418" y="107406"/>
                  <a:pt x="525795" y="104503"/>
                </a:cubicBezTo>
                <a:cubicBezTo>
                  <a:pt x="604172" y="101600"/>
                  <a:pt x="515634" y="120469"/>
                  <a:pt x="508377" y="104503"/>
                </a:cubicBezTo>
                <a:cubicBezTo>
                  <a:pt x="501120" y="88537"/>
                  <a:pt x="482252" y="8708"/>
                  <a:pt x="482252" y="8708"/>
                </a:cubicBezTo>
                <a:lnTo>
                  <a:pt x="482252" y="8708"/>
                </a:lnTo>
                <a:lnTo>
                  <a:pt x="99075" y="8708"/>
                </a:lnTo>
              </a:path>
            </a:pathLst>
          </a:cu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Freeform 77"/>
          <p:cNvSpPr/>
          <p:nvPr/>
        </p:nvSpPr>
        <p:spPr>
          <a:xfrm>
            <a:off x="5350780" y="6017612"/>
            <a:ext cx="557971" cy="146023"/>
          </a:xfrm>
          <a:custGeom>
            <a:avLst/>
            <a:gdLst>
              <a:gd name="connsiteX0" fmla="*/ 11989 w 557971"/>
              <a:gd name="connsiteY0" fmla="*/ 0 h 146023"/>
              <a:gd name="connsiteX1" fmla="*/ 29406 w 557971"/>
              <a:gd name="connsiteY1" fmla="*/ 139337 h 146023"/>
              <a:gd name="connsiteX2" fmla="*/ 38115 w 557971"/>
              <a:gd name="connsiteY2" fmla="*/ 121920 h 146023"/>
              <a:gd name="connsiteX3" fmla="*/ 525795 w 557971"/>
              <a:gd name="connsiteY3" fmla="*/ 104503 h 146023"/>
              <a:gd name="connsiteX4" fmla="*/ 508377 w 557971"/>
              <a:gd name="connsiteY4" fmla="*/ 104503 h 146023"/>
              <a:gd name="connsiteX5" fmla="*/ 482252 w 557971"/>
              <a:gd name="connsiteY5" fmla="*/ 8708 h 146023"/>
              <a:gd name="connsiteX6" fmla="*/ 482252 w 557971"/>
              <a:gd name="connsiteY6" fmla="*/ 8708 h 146023"/>
              <a:gd name="connsiteX7" fmla="*/ 99075 w 557971"/>
              <a:gd name="connsiteY7" fmla="*/ 8708 h 146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57971" h="146023">
                <a:moveTo>
                  <a:pt x="11989" y="0"/>
                </a:moveTo>
                <a:cubicBezTo>
                  <a:pt x="18520" y="59508"/>
                  <a:pt x="25052" y="119017"/>
                  <a:pt x="29406" y="139337"/>
                </a:cubicBezTo>
                <a:cubicBezTo>
                  <a:pt x="33760" y="159657"/>
                  <a:pt x="-44616" y="127726"/>
                  <a:pt x="38115" y="121920"/>
                </a:cubicBezTo>
                <a:cubicBezTo>
                  <a:pt x="120846" y="116114"/>
                  <a:pt x="447418" y="107406"/>
                  <a:pt x="525795" y="104503"/>
                </a:cubicBezTo>
                <a:cubicBezTo>
                  <a:pt x="604172" y="101600"/>
                  <a:pt x="515634" y="120469"/>
                  <a:pt x="508377" y="104503"/>
                </a:cubicBezTo>
                <a:cubicBezTo>
                  <a:pt x="501120" y="88537"/>
                  <a:pt x="482252" y="8708"/>
                  <a:pt x="482252" y="8708"/>
                </a:cubicBezTo>
                <a:lnTo>
                  <a:pt x="482252" y="8708"/>
                </a:lnTo>
                <a:lnTo>
                  <a:pt x="99075" y="8708"/>
                </a:lnTo>
              </a:path>
            </a:pathLst>
          </a:cu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TextBox 78"/>
          <p:cNvSpPr txBox="1"/>
          <p:nvPr/>
        </p:nvSpPr>
        <p:spPr>
          <a:xfrm>
            <a:off x="6182870" y="5452974"/>
            <a:ext cx="1882707" cy="246221"/>
          </a:xfrm>
          <a:prstGeom prst="rect">
            <a:avLst/>
          </a:prstGeom>
          <a:noFill/>
        </p:spPr>
        <p:txBody>
          <a:bodyPr wrap="square" rtlCol="0">
            <a:spAutoFit/>
          </a:bodyPr>
          <a:lstStyle/>
          <a:p>
            <a:r>
              <a:rPr lang="en-US" sz="1000" dirty="0" smtClean="0">
                <a:latin typeface="AhnbergHand" charset="0"/>
                <a:ea typeface="AhnbergHand" charset="0"/>
                <a:cs typeface="AhnbergHand" charset="0"/>
              </a:rPr>
              <a:t>IPv6 header</a:t>
            </a:r>
            <a:endParaRPr lang="en-US" sz="1000" dirty="0">
              <a:latin typeface="AhnbergHand" charset="0"/>
              <a:ea typeface="AhnbergHand" charset="0"/>
              <a:cs typeface="AhnbergHand" charset="0"/>
            </a:endParaRPr>
          </a:p>
        </p:txBody>
      </p:sp>
      <p:sp>
        <p:nvSpPr>
          <p:cNvPr id="80" name="TextBox 79"/>
          <p:cNvSpPr txBox="1"/>
          <p:nvPr/>
        </p:nvSpPr>
        <p:spPr>
          <a:xfrm>
            <a:off x="6836010" y="6079325"/>
            <a:ext cx="1882707" cy="246221"/>
          </a:xfrm>
          <a:prstGeom prst="rect">
            <a:avLst/>
          </a:prstGeom>
          <a:noFill/>
        </p:spPr>
        <p:txBody>
          <a:bodyPr wrap="square" rtlCol="0">
            <a:spAutoFit/>
          </a:bodyPr>
          <a:lstStyle/>
          <a:p>
            <a:r>
              <a:rPr lang="en-US" sz="1000" smtClean="0">
                <a:latin typeface="AhnbergHand" charset="0"/>
                <a:ea typeface="AhnbergHand" charset="0"/>
                <a:cs typeface="AhnbergHand" charset="0"/>
              </a:rPr>
              <a:t>Payload</a:t>
            </a:r>
            <a:endParaRPr lang="en-US" sz="1000" dirty="0">
              <a:latin typeface="AhnbergHand" charset="0"/>
              <a:ea typeface="AhnbergHand" charset="0"/>
              <a:cs typeface="AhnbergHand" charset="0"/>
            </a:endParaRPr>
          </a:p>
        </p:txBody>
      </p:sp>
      <p:sp>
        <p:nvSpPr>
          <p:cNvPr id="81" name="TextBox 80"/>
          <p:cNvSpPr txBox="1"/>
          <p:nvPr/>
        </p:nvSpPr>
        <p:spPr>
          <a:xfrm>
            <a:off x="6402767" y="5892252"/>
            <a:ext cx="1882707" cy="246221"/>
          </a:xfrm>
          <a:prstGeom prst="rect">
            <a:avLst/>
          </a:prstGeom>
          <a:noFill/>
        </p:spPr>
        <p:txBody>
          <a:bodyPr wrap="square" rtlCol="0">
            <a:spAutoFit/>
          </a:bodyPr>
          <a:lstStyle/>
          <a:p>
            <a:r>
              <a:rPr lang="en-US" sz="1000" dirty="0" smtClean="0">
                <a:latin typeface="AhnbergHand" charset="0"/>
                <a:ea typeface="AhnbergHand" charset="0"/>
                <a:cs typeface="AhnbergHand" charset="0"/>
              </a:rPr>
              <a:t>TCP/UDP </a:t>
            </a:r>
            <a:r>
              <a:rPr lang="en-US" sz="1000" dirty="0" err="1" smtClean="0">
                <a:latin typeface="AhnbergHand" charset="0"/>
                <a:ea typeface="AhnbergHand" charset="0"/>
                <a:cs typeface="AhnbergHand" charset="0"/>
              </a:rPr>
              <a:t>xtn</a:t>
            </a:r>
            <a:r>
              <a:rPr lang="en-US" sz="1000" dirty="0" smtClean="0">
                <a:latin typeface="AhnbergHand" charset="0"/>
                <a:ea typeface="AhnbergHand" charset="0"/>
                <a:cs typeface="AhnbergHand" charset="0"/>
              </a:rPr>
              <a:t> header</a:t>
            </a:r>
            <a:endParaRPr lang="en-US" sz="1000" dirty="0">
              <a:latin typeface="AhnbergHand" charset="0"/>
              <a:ea typeface="AhnbergHand" charset="0"/>
              <a:cs typeface="AhnbergHand" charset="0"/>
            </a:endParaRPr>
          </a:p>
        </p:txBody>
      </p:sp>
      <p:sp>
        <p:nvSpPr>
          <p:cNvPr id="82" name="Freeform 81"/>
          <p:cNvSpPr/>
          <p:nvPr/>
        </p:nvSpPr>
        <p:spPr>
          <a:xfrm>
            <a:off x="5488348" y="5547229"/>
            <a:ext cx="739947" cy="229488"/>
          </a:xfrm>
          <a:custGeom>
            <a:avLst/>
            <a:gdLst>
              <a:gd name="connsiteX0" fmla="*/ 739947 w 739947"/>
              <a:gd name="connsiteY0" fmla="*/ 2902 h 229488"/>
              <a:gd name="connsiteX1" fmla="*/ 112930 w 739947"/>
              <a:gd name="connsiteY1" fmla="*/ 29028 h 229488"/>
              <a:gd name="connsiteX2" fmla="*/ 8427 w 739947"/>
              <a:gd name="connsiteY2" fmla="*/ 211908 h 229488"/>
              <a:gd name="connsiteX3" fmla="*/ 8427 w 739947"/>
              <a:gd name="connsiteY3" fmla="*/ 142239 h 229488"/>
              <a:gd name="connsiteX4" fmla="*/ 25844 w 739947"/>
              <a:gd name="connsiteY4" fmla="*/ 229325 h 229488"/>
              <a:gd name="connsiteX5" fmla="*/ 104222 w 739947"/>
              <a:gd name="connsiteY5" fmla="*/ 159656 h 229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39947" h="229488">
                <a:moveTo>
                  <a:pt x="739947" y="2902"/>
                </a:moveTo>
                <a:cubicBezTo>
                  <a:pt x="487398" y="-1452"/>
                  <a:pt x="234850" y="-5806"/>
                  <a:pt x="112930" y="29028"/>
                </a:cubicBezTo>
                <a:cubicBezTo>
                  <a:pt x="-8990" y="63862"/>
                  <a:pt x="25844" y="193040"/>
                  <a:pt x="8427" y="211908"/>
                </a:cubicBezTo>
                <a:cubicBezTo>
                  <a:pt x="-8990" y="230777"/>
                  <a:pt x="5524" y="139336"/>
                  <a:pt x="8427" y="142239"/>
                </a:cubicBezTo>
                <a:cubicBezTo>
                  <a:pt x="11330" y="145142"/>
                  <a:pt x="9878" y="226422"/>
                  <a:pt x="25844" y="229325"/>
                </a:cubicBezTo>
                <a:cubicBezTo>
                  <a:pt x="41810" y="232228"/>
                  <a:pt x="73016" y="195942"/>
                  <a:pt x="104222" y="159656"/>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Freeform 82"/>
          <p:cNvSpPr/>
          <p:nvPr/>
        </p:nvSpPr>
        <p:spPr>
          <a:xfrm>
            <a:off x="4765255" y="5505710"/>
            <a:ext cx="1306286" cy="241884"/>
          </a:xfrm>
          <a:custGeom>
            <a:avLst/>
            <a:gdLst>
              <a:gd name="connsiteX0" fmla="*/ 1306286 w 1306286"/>
              <a:gd name="connsiteY0" fmla="*/ 27004 h 241884"/>
              <a:gd name="connsiteX1" fmla="*/ 304800 w 1306286"/>
              <a:gd name="connsiteY1" fmla="*/ 18295 h 241884"/>
              <a:gd name="connsiteX2" fmla="*/ 52252 w 1306286"/>
              <a:gd name="connsiteY2" fmla="*/ 236009 h 241884"/>
              <a:gd name="connsiteX3" fmla="*/ 139337 w 1306286"/>
              <a:gd name="connsiteY3" fmla="*/ 183758 h 241884"/>
              <a:gd name="connsiteX4" fmla="*/ 60960 w 1306286"/>
              <a:gd name="connsiteY4" fmla="*/ 227301 h 241884"/>
              <a:gd name="connsiteX5" fmla="*/ 0 w 1306286"/>
              <a:gd name="connsiteY5" fmla="*/ 157632 h 241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06286" h="241884">
                <a:moveTo>
                  <a:pt x="1306286" y="27004"/>
                </a:moveTo>
                <a:cubicBezTo>
                  <a:pt x="910046" y="5232"/>
                  <a:pt x="513806" y="-16539"/>
                  <a:pt x="304800" y="18295"/>
                </a:cubicBezTo>
                <a:cubicBezTo>
                  <a:pt x="95794" y="53129"/>
                  <a:pt x="79829" y="208432"/>
                  <a:pt x="52252" y="236009"/>
                </a:cubicBezTo>
                <a:cubicBezTo>
                  <a:pt x="24675" y="263586"/>
                  <a:pt x="137886" y="185209"/>
                  <a:pt x="139337" y="183758"/>
                </a:cubicBezTo>
                <a:cubicBezTo>
                  <a:pt x="140788" y="182307"/>
                  <a:pt x="84183" y="231655"/>
                  <a:pt x="60960" y="227301"/>
                </a:cubicBezTo>
                <a:cubicBezTo>
                  <a:pt x="37737" y="222947"/>
                  <a:pt x="0" y="157632"/>
                  <a:pt x="0" y="15763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Freeform 83"/>
          <p:cNvSpPr/>
          <p:nvPr/>
        </p:nvSpPr>
        <p:spPr>
          <a:xfrm>
            <a:off x="5836775" y="6029105"/>
            <a:ext cx="609235" cy="287383"/>
          </a:xfrm>
          <a:custGeom>
            <a:avLst/>
            <a:gdLst>
              <a:gd name="connsiteX0" fmla="*/ 609235 w 609235"/>
              <a:gd name="connsiteY0" fmla="*/ 0 h 287383"/>
              <a:gd name="connsiteX1" fmla="*/ 25760 w 609235"/>
              <a:gd name="connsiteY1" fmla="*/ 235132 h 287383"/>
              <a:gd name="connsiteX2" fmla="*/ 95429 w 609235"/>
              <a:gd name="connsiteY2" fmla="*/ 148046 h 287383"/>
              <a:gd name="connsiteX3" fmla="*/ 25760 w 609235"/>
              <a:gd name="connsiteY3" fmla="*/ 243840 h 287383"/>
              <a:gd name="connsiteX4" fmla="*/ 112846 w 609235"/>
              <a:gd name="connsiteY4" fmla="*/ 278675 h 287383"/>
              <a:gd name="connsiteX5" fmla="*/ 121555 w 609235"/>
              <a:gd name="connsiteY5" fmla="*/ 278675 h 287383"/>
              <a:gd name="connsiteX6" fmla="*/ 112846 w 609235"/>
              <a:gd name="connsiteY6" fmla="*/ 287383 h 287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235" h="287383">
                <a:moveTo>
                  <a:pt x="609235" y="0"/>
                </a:moveTo>
                <a:cubicBezTo>
                  <a:pt x="360314" y="105229"/>
                  <a:pt x="111394" y="210458"/>
                  <a:pt x="25760" y="235132"/>
                </a:cubicBezTo>
                <a:cubicBezTo>
                  <a:pt x="-59874" y="259806"/>
                  <a:pt x="95429" y="146595"/>
                  <a:pt x="95429" y="148046"/>
                </a:cubicBezTo>
                <a:cubicBezTo>
                  <a:pt x="95429" y="149497"/>
                  <a:pt x="22857" y="222069"/>
                  <a:pt x="25760" y="243840"/>
                </a:cubicBezTo>
                <a:cubicBezTo>
                  <a:pt x="28663" y="265611"/>
                  <a:pt x="96880" y="272869"/>
                  <a:pt x="112846" y="278675"/>
                </a:cubicBezTo>
                <a:cubicBezTo>
                  <a:pt x="128812" y="284481"/>
                  <a:pt x="121555" y="277224"/>
                  <a:pt x="121555" y="278675"/>
                </a:cubicBezTo>
                <a:cubicBezTo>
                  <a:pt x="121555" y="280126"/>
                  <a:pt x="117200" y="283754"/>
                  <a:pt x="112846" y="28738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Freeform 84"/>
          <p:cNvSpPr/>
          <p:nvPr/>
        </p:nvSpPr>
        <p:spPr>
          <a:xfrm>
            <a:off x="4904766" y="6161843"/>
            <a:ext cx="1952445" cy="444200"/>
          </a:xfrm>
          <a:custGeom>
            <a:avLst/>
            <a:gdLst>
              <a:gd name="connsiteX0" fmla="*/ 1952445 w 1952445"/>
              <a:gd name="connsiteY0" fmla="*/ 0 h 444200"/>
              <a:gd name="connsiteX1" fmla="*/ 1142548 w 1952445"/>
              <a:gd name="connsiteY1" fmla="*/ 348343 h 444200"/>
              <a:gd name="connsiteX2" fmla="*/ 289108 w 1952445"/>
              <a:gd name="connsiteY2" fmla="*/ 444137 h 444200"/>
              <a:gd name="connsiteX3" fmla="*/ 27851 w 1952445"/>
              <a:gd name="connsiteY3" fmla="*/ 339635 h 444200"/>
              <a:gd name="connsiteX4" fmla="*/ 10434 w 1952445"/>
              <a:gd name="connsiteY4" fmla="*/ 400595 h 444200"/>
              <a:gd name="connsiteX5" fmla="*/ 53977 w 1952445"/>
              <a:gd name="connsiteY5" fmla="*/ 330926 h 444200"/>
              <a:gd name="connsiteX6" fmla="*/ 123645 w 1952445"/>
              <a:gd name="connsiteY6" fmla="*/ 330926 h 444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52445" h="444200">
                <a:moveTo>
                  <a:pt x="1952445" y="0"/>
                </a:moveTo>
                <a:cubicBezTo>
                  <a:pt x="1686108" y="137160"/>
                  <a:pt x="1419771" y="274320"/>
                  <a:pt x="1142548" y="348343"/>
                </a:cubicBezTo>
                <a:cubicBezTo>
                  <a:pt x="865325" y="422366"/>
                  <a:pt x="474891" y="445588"/>
                  <a:pt x="289108" y="444137"/>
                </a:cubicBezTo>
                <a:cubicBezTo>
                  <a:pt x="103325" y="442686"/>
                  <a:pt x="74297" y="346892"/>
                  <a:pt x="27851" y="339635"/>
                </a:cubicBezTo>
                <a:cubicBezTo>
                  <a:pt x="-18595" y="332378"/>
                  <a:pt x="6080" y="402046"/>
                  <a:pt x="10434" y="400595"/>
                </a:cubicBezTo>
                <a:cubicBezTo>
                  <a:pt x="14788" y="399144"/>
                  <a:pt x="35108" y="342538"/>
                  <a:pt x="53977" y="330926"/>
                </a:cubicBezTo>
                <a:cubicBezTo>
                  <a:pt x="72845" y="319315"/>
                  <a:pt x="123645" y="330926"/>
                  <a:pt x="123645" y="330926"/>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TextBox 85"/>
          <p:cNvSpPr txBox="1"/>
          <p:nvPr/>
        </p:nvSpPr>
        <p:spPr>
          <a:xfrm>
            <a:off x="6278297" y="5679033"/>
            <a:ext cx="3086862" cy="246221"/>
          </a:xfrm>
          <a:prstGeom prst="rect">
            <a:avLst/>
          </a:prstGeom>
          <a:noFill/>
        </p:spPr>
        <p:txBody>
          <a:bodyPr wrap="square" rtlCol="0">
            <a:spAutoFit/>
          </a:bodyPr>
          <a:lstStyle/>
          <a:p>
            <a:r>
              <a:rPr lang="en-US" sz="1000" dirty="0" smtClean="0">
                <a:solidFill>
                  <a:srgbClr val="FF0000"/>
                </a:solidFill>
                <a:latin typeface="AhnbergHand" charset="0"/>
                <a:ea typeface="AhnbergHand" charset="0"/>
                <a:cs typeface="AhnbergHand" charset="0"/>
              </a:rPr>
              <a:t>Fragmentation </a:t>
            </a:r>
            <a:r>
              <a:rPr lang="en-US" sz="1000" dirty="0" err="1" smtClean="0">
                <a:solidFill>
                  <a:srgbClr val="FF0000"/>
                </a:solidFill>
                <a:latin typeface="AhnbergHand" charset="0"/>
                <a:ea typeface="AhnbergHand" charset="0"/>
                <a:cs typeface="AhnbergHand" charset="0"/>
              </a:rPr>
              <a:t>xtn</a:t>
            </a:r>
            <a:r>
              <a:rPr lang="en-US" sz="1000" dirty="0" smtClean="0">
                <a:solidFill>
                  <a:srgbClr val="FF0000"/>
                </a:solidFill>
                <a:latin typeface="AhnbergHand" charset="0"/>
                <a:ea typeface="AhnbergHand" charset="0"/>
                <a:cs typeface="AhnbergHand" charset="0"/>
              </a:rPr>
              <a:t> header</a:t>
            </a:r>
            <a:endParaRPr lang="en-US" sz="1000" dirty="0">
              <a:solidFill>
                <a:srgbClr val="FF0000"/>
              </a:solidFill>
              <a:latin typeface="AhnbergHand" charset="0"/>
              <a:ea typeface="AhnbergHand" charset="0"/>
              <a:cs typeface="AhnbergHand" charset="0"/>
            </a:endParaRPr>
          </a:p>
        </p:txBody>
      </p:sp>
      <p:sp>
        <p:nvSpPr>
          <p:cNvPr id="87" name="Freeform 86"/>
          <p:cNvSpPr/>
          <p:nvPr/>
        </p:nvSpPr>
        <p:spPr>
          <a:xfrm>
            <a:off x="5972160" y="5839049"/>
            <a:ext cx="274544" cy="258582"/>
          </a:xfrm>
          <a:custGeom>
            <a:avLst/>
            <a:gdLst>
              <a:gd name="connsiteX0" fmla="*/ 274536 w 274544"/>
              <a:gd name="connsiteY0" fmla="*/ 42 h 258582"/>
              <a:gd name="connsiteX1" fmla="*/ 230993 w 274544"/>
              <a:gd name="connsiteY1" fmla="*/ 34876 h 258582"/>
              <a:gd name="connsiteX2" fmla="*/ 4570 w 274544"/>
              <a:gd name="connsiteY2" fmla="*/ 226465 h 258582"/>
              <a:gd name="connsiteX3" fmla="*/ 74239 w 274544"/>
              <a:gd name="connsiteY3" fmla="*/ 69711 h 258582"/>
              <a:gd name="connsiteX4" fmla="*/ 13279 w 274544"/>
              <a:gd name="connsiteY4" fmla="*/ 252591 h 258582"/>
              <a:gd name="connsiteX5" fmla="*/ 204867 w 274544"/>
              <a:gd name="connsiteY5" fmla="*/ 217756 h 2585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4544" h="258582">
                <a:moveTo>
                  <a:pt x="274536" y="42"/>
                </a:moveTo>
                <a:cubicBezTo>
                  <a:pt x="275261" y="-1410"/>
                  <a:pt x="230993" y="34876"/>
                  <a:pt x="230993" y="34876"/>
                </a:cubicBezTo>
                <a:cubicBezTo>
                  <a:pt x="185999" y="72613"/>
                  <a:pt x="30696" y="220659"/>
                  <a:pt x="4570" y="226465"/>
                </a:cubicBezTo>
                <a:cubicBezTo>
                  <a:pt x="-21556" y="232271"/>
                  <a:pt x="72788" y="65357"/>
                  <a:pt x="74239" y="69711"/>
                </a:cubicBezTo>
                <a:cubicBezTo>
                  <a:pt x="75690" y="74065"/>
                  <a:pt x="-8492" y="227917"/>
                  <a:pt x="13279" y="252591"/>
                </a:cubicBezTo>
                <a:cubicBezTo>
                  <a:pt x="35050" y="277265"/>
                  <a:pt x="204867" y="217756"/>
                  <a:pt x="204867" y="217756"/>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Freeform 87"/>
          <p:cNvSpPr/>
          <p:nvPr/>
        </p:nvSpPr>
        <p:spPr>
          <a:xfrm>
            <a:off x="5148820" y="5882634"/>
            <a:ext cx="1012406" cy="155260"/>
          </a:xfrm>
          <a:custGeom>
            <a:avLst/>
            <a:gdLst>
              <a:gd name="connsiteX0" fmla="*/ 1002081 w 1012406"/>
              <a:gd name="connsiteY0" fmla="*/ 0 h 155260"/>
              <a:gd name="connsiteX1" fmla="*/ 914996 w 1012406"/>
              <a:gd name="connsiteY1" fmla="*/ 26126 h 155260"/>
              <a:gd name="connsiteX2" fmla="*/ 296687 w 1012406"/>
              <a:gd name="connsiteY2" fmla="*/ 43543 h 155260"/>
              <a:gd name="connsiteX3" fmla="*/ 26721 w 1012406"/>
              <a:gd name="connsiteY3" fmla="*/ 139337 h 155260"/>
              <a:gd name="connsiteX4" fmla="*/ 157350 w 1012406"/>
              <a:gd name="connsiteY4" fmla="*/ 26126 h 155260"/>
              <a:gd name="connsiteX5" fmla="*/ 596 w 1012406"/>
              <a:gd name="connsiteY5" fmla="*/ 148046 h 155260"/>
              <a:gd name="connsiteX6" fmla="*/ 113807 w 1012406"/>
              <a:gd name="connsiteY6" fmla="*/ 130629 h 155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12406" h="155260">
                <a:moveTo>
                  <a:pt x="1002081" y="0"/>
                </a:moveTo>
                <a:cubicBezTo>
                  <a:pt x="1017321" y="9434"/>
                  <a:pt x="1032562" y="18869"/>
                  <a:pt x="914996" y="26126"/>
                </a:cubicBezTo>
                <a:cubicBezTo>
                  <a:pt x="797430" y="33383"/>
                  <a:pt x="444733" y="24674"/>
                  <a:pt x="296687" y="43543"/>
                </a:cubicBezTo>
                <a:cubicBezTo>
                  <a:pt x="148641" y="62412"/>
                  <a:pt x="49944" y="142240"/>
                  <a:pt x="26721" y="139337"/>
                </a:cubicBezTo>
                <a:cubicBezTo>
                  <a:pt x="3498" y="136434"/>
                  <a:pt x="161704" y="24675"/>
                  <a:pt x="157350" y="26126"/>
                </a:cubicBezTo>
                <a:cubicBezTo>
                  <a:pt x="152996" y="27577"/>
                  <a:pt x="7853" y="130629"/>
                  <a:pt x="596" y="148046"/>
                </a:cubicBezTo>
                <a:cubicBezTo>
                  <a:pt x="-6661" y="165463"/>
                  <a:pt x="53573" y="148046"/>
                  <a:pt x="113807" y="130629"/>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TextBox 88"/>
          <p:cNvSpPr txBox="1"/>
          <p:nvPr/>
        </p:nvSpPr>
        <p:spPr>
          <a:xfrm>
            <a:off x="644230" y="3437945"/>
            <a:ext cx="280846" cy="369332"/>
          </a:xfrm>
          <a:prstGeom prst="rect">
            <a:avLst/>
          </a:prstGeom>
          <a:noFill/>
        </p:spPr>
        <p:txBody>
          <a:bodyPr wrap="none" rtlCol="0">
            <a:spAutoFit/>
          </a:bodyPr>
          <a:lstStyle/>
          <a:p>
            <a:r>
              <a:rPr lang="en-US" b="1" smtClean="0">
                <a:latin typeface="AhnbergHand" charset="0"/>
                <a:ea typeface="AhnbergHand" charset="0"/>
                <a:cs typeface="AhnbergHand" charset="0"/>
              </a:rPr>
              <a:t>1</a:t>
            </a:r>
            <a:endParaRPr lang="en-US" b="1" dirty="0">
              <a:latin typeface="AhnbergHand" charset="0"/>
              <a:ea typeface="AhnbergHand" charset="0"/>
              <a:cs typeface="AhnbergHand" charset="0"/>
            </a:endParaRPr>
          </a:p>
        </p:txBody>
      </p:sp>
      <p:sp>
        <p:nvSpPr>
          <p:cNvPr id="90" name="TextBox 89"/>
          <p:cNvSpPr txBox="1"/>
          <p:nvPr/>
        </p:nvSpPr>
        <p:spPr>
          <a:xfrm>
            <a:off x="784653" y="4919352"/>
            <a:ext cx="369012" cy="369332"/>
          </a:xfrm>
          <a:prstGeom prst="rect">
            <a:avLst/>
          </a:prstGeom>
          <a:noFill/>
        </p:spPr>
        <p:txBody>
          <a:bodyPr wrap="none" rtlCol="0">
            <a:spAutoFit/>
          </a:bodyPr>
          <a:lstStyle/>
          <a:p>
            <a:r>
              <a:rPr lang="en-US" b="1" dirty="0">
                <a:latin typeface="AhnbergHand" charset="0"/>
                <a:ea typeface="AhnbergHand" charset="0"/>
                <a:cs typeface="AhnbergHand" charset="0"/>
              </a:rPr>
              <a:t>2</a:t>
            </a:r>
          </a:p>
        </p:txBody>
      </p:sp>
      <p:sp>
        <p:nvSpPr>
          <p:cNvPr id="91" name="TextBox 90"/>
          <p:cNvSpPr txBox="1"/>
          <p:nvPr/>
        </p:nvSpPr>
        <p:spPr>
          <a:xfrm>
            <a:off x="890929" y="5971620"/>
            <a:ext cx="338554" cy="369332"/>
          </a:xfrm>
          <a:prstGeom prst="rect">
            <a:avLst/>
          </a:prstGeom>
          <a:noFill/>
        </p:spPr>
        <p:txBody>
          <a:bodyPr wrap="none" rtlCol="0">
            <a:spAutoFit/>
          </a:bodyPr>
          <a:lstStyle/>
          <a:p>
            <a:r>
              <a:rPr lang="en-US" b="1" dirty="0" smtClean="0">
                <a:latin typeface="AhnbergHand" charset="0"/>
                <a:ea typeface="AhnbergHand" charset="0"/>
                <a:cs typeface="AhnbergHand" charset="0"/>
              </a:rPr>
              <a:t>3</a:t>
            </a:r>
            <a:endParaRPr lang="en-US" b="1" dirty="0">
              <a:latin typeface="AhnbergHand" charset="0"/>
              <a:ea typeface="AhnbergHand" charset="0"/>
              <a:cs typeface="AhnbergHand" charset="0"/>
            </a:endParaRPr>
          </a:p>
        </p:txBody>
      </p:sp>
      <p:sp>
        <p:nvSpPr>
          <p:cNvPr id="93" name="TextBox 92"/>
          <p:cNvSpPr txBox="1"/>
          <p:nvPr/>
        </p:nvSpPr>
        <p:spPr>
          <a:xfrm>
            <a:off x="577436" y="1412588"/>
            <a:ext cx="280846" cy="369332"/>
          </a:xfrm>
          <a:prstGeom prst="rect">
            <a:avLst/>
          </a:prstGeom>
          <a:noFill/>
        </p:spPr>
        <p:txBody>
          <a:bodyPr wrap="none" rtlCol="0">
            <a:spAutoFit/>
          </a:bodyPr>
          <a:lstStyle/>
          <a:p>
            <a:r>
              <a:rPr lang="en-US" b="1" smtClean="0">
                <a:latin typeface="AhnbergHand" charset="0"/>
                <a:ea typeface="AhnbergHand" charset="0"/>
                <a:cs typeface="AhnbergHand" charset="0"/>
              </a:rPr>
              <a:t>1</a:t>
            </a:r>
            <a:endParaRPr lang="en-US" b="1" dirty="0">
              <a:latin typeface="AhnbergHand" charset="0"/>
              <a:ea typeface="AhnbergHand" charset="0"/>
              <a:cs typeface="AhnbergHand" charset="0"/>
            </a:endParaRPr>
          </a:p>
        </p:txBody>
      </p:sp>
      <p:sp>
        <p:nvSpPr>
          <p:cNvPr id="94" name="TextBox 93"/>
          <p:cNvSpPr txBox="1"/>
          <p:nvPr/>
        </p:nvSpPr>
        <p:spPr>
          <a:xfrm>
            <a:off x="6101991" y="1137822"/>
            <a:ext cx="369012" cy="369332"/>
          </a:xfrm>
          <a:prstGeom prst="rect">
            <a:avLst/>
          </a:prstGeom>
          <a:noFill/>
        </p:spPr>
        <p:txBody>
          <a:bodyPr wrap="none" rtlCol="0">
            <a:spAutoFit/>
          </a:bodyPr>
          <a:lstStyle/>
          <a:p>
            <a:r>
              <a:rPr lang="en-US" b="1" dirty="0">
                <a:latin typeface="AhnbergHand" charset="0"/>
                <a:ea typeface="AhnbergHand" charset="0"/>
                <a:cs typeface="AhnbergHand" charset="0"/>
              </a:rPr>
              <a:t>2</a:t>
            </a:r>
          </a:p>
        </p:txBody>
      </p:sp>
      <p:sp>
        <p:nvSpPr>
          <p:cNvPr id="92" name="TextBox 91"/>
          <p:cNvSpPr txBox="1"/>
          <p:nvPr/>
        </p:nvSpPr>
        <p:spPr>
          <a:xfrm>
            <a:off x="284953" y="14468"/>
            <a:ext cx="4907113" cy="584775"/>
          </a:xfrm>
          <a:prstGeom prst="rect">
            <a:avLst/>
          </a:prstGeom>
          <a:noFill/>
        </p:spPr>
        <p:txBody>
          <a:bodyPr wrap="none" rtlCol="0">
            <a:spAutoFit/>
          </a:bodyPr>
          <a:lstStyle/>
          <a:p>
            <a:r>
              <a:rPr lang="en-US" sz="3200" dirty="0" smtClean="0">
                <a:solidFill>
                  <a:srgbClr val="0070C0"/>
                </a:solidFill>
                <a:latin typeface="Powderfinger Type" charset="0"/>
                <a:ea typeface="Powderfinger Type" charset="0"/>
                <a:cs typeface="Powderfinger Type" charset="0"/>
              </a:rPr>
              <a:t>IPv6: What changed?</a:t>
            </a:r>
            <a:endParaRPr lang="en-US" sz="3200" dirty="0">
              <a:solidFill>
                <a:srgbClr val="0070C0"/>
              </a:solidFill>
              <a:latin typeface="Powderfinger Type" charset="0"/>
              <a:ea typeface="Powderfinger Type" charset="0"/>
              <a:cs typeface="Powderfinger Type" charset="0"/>
            </a:endParaRPr>
          </a:p>
        </p:txBody>
      </p:sp>
      <p:sp>
        <p:nvSpPr>
          <p:cNvPr id="9" name="TextBox 8"/>
          <p:cNvSpPr txBox="1"/>
          <p:nvPr/>
        </p:nvSpPr>
        <p:spPr>
          <a:xfrm>
            <a:off x="4752645" y="568086"/>
            <a:ext cx="4044697" cy="369332"/>
          </a:xfrm>
          <a:prstGeom prst="rect">
            <a:avLst/>
          </a:prstGeom>
          <a:noFill/>
        </p:spPr>
        <p:txBody>
          <a:bodyPr wrap="none" rtlCol="0">
            <a:spAutoFit/>
          </a:bodyPr>
          <a:lstStyle/>
          <a:p>
            <a:r>
              <a:rPr lang="en-US" dirty="0" smtClean="0">
                <a:solidFill>
                  <a:schemeClr val="accent4">
                    <a:lumMod val="50000"/>
                  </a:schemeClr>
                </a:solidFill>
                <a:latin typeface="Powderfinger Type" charset="0"/>
                <a:ea typeface="Powderfinger Type" charset="0"/>
                <a:cs typeface="Powderfinger Type" charset="0"/>
              </a:rPr>
              <a:t>IPv4 “Forward Fragmentation”</a:t>
            </a:r>
            <a:endParaRPr lang="en-US" dirty="0">
              <a:solidFill>
                <a:schemeClr val="accent4">
                  <a:lumMod val="50000"/>
                </a:schemeClr>
              </a:solidFill>
              <a:latin typeface="Powderfinger Type" charset="0"/>
              <a:ea typeface="Powderfinger Type" charset="0"/>
              <a:cs typeface="Powderfinger Type" charset="0"/>
            </a:endParaRPr>
          </a:p>
        </p:txBody>
      </p:sp>
      <p:sp>
        <p:nvSpPr>
          <p:cNvPr id="95" name="TextBox 94"/>
          <p:cNvSpPr txBox="1"/>
          <p:nvPr/>
        </p:nvSpPr>
        <p:spPr>
          <a:xfrm>
            <a:off x="6270815" y="3252889"/>
            <a:ext cx="3906839" cy="369332"/>
          </a:xfrm>
          <a:prstGeom prst="rect">
            <a:avLst/>
          </a:prstGeom>
          <a:noFill/>
        </p:spPr>
        <p:txBody>
          <a:bodyPr wrap="none" rtlCol="0">
            <a:spAutoFit/>
          </a:bodyPr>
          <a:lstStyle/>
          <a:p>
            <a:r>
              <a:rPr lang="en-US" dirty="0" smtClean="0">
                <a:solidFill>
                  <a:schemeClr val="accent4">
                    <a:lumMod val="50000"/>
                  </a:schemeClr>
                </a:solidFill>
                <a:latin typeface="Powderfinger Type" charset="0"/>
                <a:ea typeface="Powderfinger Type" charset="0"/>
                <a:cs typeface="Powderfinger Type" charset="0"/>
              </a:rPr>
              <a:t>IPv6 “Source Fragmentation”</a:t>
            </a:r>
            <a:endParaRPr lang="en-US" dirty="0">
              <a:solidFill>
                <a:schemeClr val="accent4">
                  <a:lumMod val="50000"/>
                </a:schemeClr>
              </a:solidFill>
              <a:latin typeface="Powderfinger Type" charset="0"/>
              <a:ea typeface="Powderfinger Type" charset="0"/>
              <a:cs typeface="Powderfinger Type" charset="0"/>
            </a:endParaRPr>
          </a:p>
        </p:txBody>
      </p:sp>
      <p:sp>
        <p:nvSpPr>
          <p:cNvPr id="96" name="Freeform 95"/>
          <p:cNvSpPr/>
          <p:nvPr/>
        </p:nvSpPr>
        <p:spPr>
          <a:xfrm>
            <a:off x="6236664" y="2314900"/>
            <a:ext cx="2264529" cy="313509"/>
          </a:xfrm>
          <a:custGeom>
            <a:avLst/>
            <a:gdLst>
              <a:gd name="connsiteX0" fmla="*/ 0 w 2264529"/>
              <a:gd name="connsiteY0" fmla="*/ 113211 h 313509"/>
              <a:gd name="connsiteX1" fmla="*/ 1219200 w 2264529"/>
              <a:gd name="connsiteY1" fmla="*/ 121920 h 313509"/>
              <a:gd name="connsiteX2" fmla="*/ 2203269 w 2264529"/>
              <a:gd name="connsiteY2" fmla="*/ 104503 h 313509"/>
              <a:gd name="connsiteX3" fmla="*/ 1976846 w 2264529"/>
              <a:gd name="connsiteY3" fmla="*/ 0 h 313509"/>
              <a:gd name="connsiteX4" fmla="*/ 2264229 w 2264529"/>
              <a:gd name="connsiteY4" fmla="*/ 104503 h 313509"/>
              <a:gd name="connsiteX5" fmla="*/ 2020389 w 2264529"/>
              <a:gd name="connsiteY5" fmla="*/ 313509 h 313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264529" h="313509">
                <a:moveTo>
                  <a:pt x="0" y="113211"/>
                </a:moveTo>
                <a:lnTo>
                  <a:pt x="1219200" y="121920"/>
                </a:lnTo>
                <a:cubicBezTo>
                  <a:pt x="1586411" y="120469"/>
                  <a:pt x="2076995" y="124823"/>
                  <a:pt x="2203269" y="104503"/>
                </a:cubicBezTo>
                <a:cubicBezTo>
                  <a:pt x="2329543" y="84183"/>
                  <a:pt x="1966686" y="0"/>
                  <a:pt x="1976846" y="0"/>
                </a:cubicBezTo>
                <a:cubicBezTo>
                  <a:pt x="1987006" y="0"/>
                  <a:pt x="2256972" y="52251"/>
                  <a:pt x="2264229" y="104503"/>
                </a:cubicBezTo>
                <a:cubicBezTo>
                  <a:pt x="2271486" y="156755"/>
                  <a:pt x="2145937" y="235132"/>
                  <a:pt x="2020389" y="313509"/>
                </a:cubicBez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25"/>
          <p:cNvSpPr/>
          <p:nvPr/>
        </p:nvSpPr>
        <p:spPr>
          <a:xfrm>
            <a:off x="4150581" y="2233495"/>
            <a:ext cx="167923" cy="201272"/>
          </a:xfrm>
          <a:custGeom>
            <a:avLst/>
            <a:gdLst>
              <a:gd name="connsiteX0" fmla="*/ 23854 w 167923"/>
              <a:gd name="connsiteY0" fmla="*/ 8773 h 201272"/>
              <a:gd name="connsiteX1" fmla="*/ 151075 w 167923"/>
              <a:gd name="connsiteY1" fmla="*/ 199604 h 201272"/>
              <a:gd name="connsiteX2" fmla="*/ 71562 w 167923"/>
              <a:gd name="connsiteY2" fmla="*/ 96237 h 201272"/>
              <a:gd name="connsiteX3" fmla="*/ 166977 w 167923"/>
              <a:gd name="connsiteY3" fmla="*/ 822 h 201272"/>
              <a:gd name="connsiteX4" fmla="*/ 0 w 167923"/>
              <a:gd name="connsiteY4" fmla="*/ 151896 h 2012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7923" h="201272">
                <a:moveTo>
                  <a:pt x="23854" y="8773"/>
                </a:moveTo>
                <a:cubicBezTo>
                  <a:pt x="83489" y="96900"/>
                  <a:pt x="143124" y="185027"/>
                  <a:pt x="151075" y="199604"/>
                </a:cubicBezTo>
                <a:cubicBezTo>
                  <a:pt x="159026" y="214181"/>
                  <a:pt x="68912" y="129367"/>
                  <a:pt x="71562" y="96237"/>
                </a:cubicBezTo>
                <a:cubicBezTo>
                  <a:pt x="74212" y="63107"/>
                  <a:pt x="178904" y="-8454"/>
                  <a:pt x="166977" y="822"/>
                </a:cubicBezTo>
                <a:cubicBezTo>
                  <a:pt x="155050" y="10098"/>
                  <a:pt x="0" y="151896"/>
                  <a:pt x="0" y="151896"/>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Freeform 97"/>
          <p:cNvSpPr/>
          <p:nvPr/>
        </p:nvSpPr>
        <p:spPr>
          <a:xfrm>
            <a:off x="5379203" y="4174668"/>
            <a:ext cx="167923" cy="201272"/>
          </a:xfrm>
          <a:custGeom>
            <a:avLst/>
            <a:gdLst>
              <a:gd name="connsiteX0" fmla="*/ 23854 w 167923"/>
              <a:gd name="connsiteY0" fmla="*/ 8773 h 201272"/>
              <a:gd name="connsiteX1" fmla="*/ 151075 w 167923"/>
              <a:gd name="connsiteY1" fmla="*/ 199604 h 201272"/>
              <a:gd name="connsiteX2" fmla="*/ 71562 w 167923"/>
              <a:gd name="connsiteY2" fmla="*/ 96237 h 201272"/>
              <a:gd name="connsiteX3" fmla="*/ 166977 w 167923"/>
              <a:gd name="connsiteY3" fmla="*/ 822 h 201272"/>
              <a:gd name="connsiteX4" fmla="*/ 0 w 167923"/>
              <a:gd name="connsiteY4" fmla="*/ 151896 h 2012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7923" h="201272">
                <a:moveTo>
                  <a:pt x="23854" y="8773"/>
                </a:moveTo>
                <a:cubicBezTo>
                  <a:pt x="83489" y="96900"/>
                  <a:pt x="143124" y="185027"/>
                  <a:pt x="151075" y="199604"/>
                </a:cubicBezTo>
                <a:cubicBezTo>
                  <a:pt x="159026" y="214181"/>
                  <a:pt x="68912" y="129367"/>
                  <a:pt x="71562" y="96237"/>
                </a:cubicBezTo>
                <a:cubicBezTo>
                  <a:pt x="74212" y="63107"/>
                  <a:pt x="178904" y="-8454"/>
                  <a:pt x="166977" y="822"/>
                </a:cubicBezTo>
                <a:cubicBezTo>
                  <a:pt x="155050" y="10098"/>
                  <a:pt x="0" y="151896"/>
                  <a:pt x="0" y="151896"/>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 name="Group 27"/>
          <p:cNvGrpSpPr/>
          <p:nvPr/>
        </p:nvGrpSpPr>
        <p:grpSpPr>
          <a:xfrm>
            <a:off x="916396" y="4351742"/>
            <a:ext cx="1236518" cy="444075"/>
            <a:chOff x="7414501" y="4479017"/>
            <a:chExt cx="1236518" cy="444075"/>
          </a:xfrm>
        </p:grpSpPr>
        <p:grpSp>
          <p:nvGrpSpPr>
            <p:cNvPr id="27" name="Group 26"/>
            <p:cNvGrpSpPr/>
            <p:nvPr/>
          </p:nvGrpSpPr>
          <p:grpSpPr>
            <a:xfrm>
              <a:off x="7414501" y="4479017"/>
              <a:ext cx="1236518" cy="420881"/>
              <a:chOff x="7414501" y="4284215"/>
              <a:chExt cx="2140206" cy="615683"/>
            </a:xfrm>
          </p:grpSpPr>
          <p:sp>
            <p:nvSpPr>
              <p:cNvPr id="99" name="Freeform 98"/>
              <p:cNvSpPr/>
              <p:nvPr/>
            </p:nvSpPr>
            <p:spPr>
              <a:xfrm>
                <a:off x="7414501" y="4479017"/>
                <a:ext cx="1905074" cy="420881"/>
              </a:xfrm>
              <a:custGeom>
                <a:avLst/>
                <a:gdLst>
                  <a:gd name="connsiteX0" fmla="*/ 298112 w 1905074"/>
                  <a:gd name="connsiteY0" fmla="*/ 34886 h 420881"/>
                  <a:gd name="connsiteX1" fmla="*/ 1186386 w 1905074"/>
                  <a:gd name="connsiteY1" fmla="*/ 34886 h 420881"/>
                  <a:gd name="connsiteX2" fmla="*/ 1743735 w 1905074"/>
                  <a:gd name="connsiteY2" fmla="*/ 8761 h 420881"/>
                  <a:gd name="connsiteX3" fmla="*/ 1830820 w 1905074"/>
                  <a:gd name="connsiteY3" fmla="*/ 34886 h 420881"/>
                  <a:gd name="connsiteX4" fmla="*/ 1830820 w 1905074"/>
                  <a:gd name="connsiteY4" fmla="*/ 357103 h 420881"/>
                  <a:gd name="connsiteX5" fmla="*/ 1778569 w 1905074"/>
                  <a:gd name="connsiteY5" fmla="*/ 400646 h 420881"/>
                  <a:gd name="connsiteX6" fmla="*/ 298112 w 1905074"/>
                  <a:gd name="connsiteY6" fmla="*/ 409355 h 420881"/>
                  <a:gd name="connsiteX7" fmla="*/ 54272 w 1905074"/>
                  <a:gd name="connsiteY7" fmla="*/ 409355 h 420881"/>
                  <a:gd name="connsiteX8" fmla="*/ 2020 w 1905074"/>
                  <a:gd name="connsiteY8" fmla="*/ 418063 h 420881"/>
                  <a:gd name="connsiteX9" fmla="*/ 10729 w 1905074"/>
                  <a:gd name="connsiteY9" fmla="*/ 383229 h 420881"/>
                  <a:gd name="connsiteX10" fmla="*/ 10729 w 1905074"/>
                  <a:gd name="connsiteY10" fmla="*/ 69721 h 420881"/>
                  <a:gd name="connsiteX11" fmla="*/ 132649 w 1905074"/>
                  <a:gd name="connsiteY11" fmla="*/ 61012 h 420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05074" h="420881">
                    <a:moveTo>
                      <a:pt x="298112" y="34886"/>
                    </a:moveTo>
                    <a:lnTo>
                      <a:pt x="1186386" y="34886"/>
                    </a:lnTo>
                    <a:cubicBezTo>
                      <a:pt x="1427323" y="30532"/>
                      <a:pt x="1636329" y="8761"/>
                      <a:pt x="1743735" y="8761"/>
                    </a:cubicBezTo>
                    <a:cubicBezTo>
                      <a:pt x="1851141" y="8761"/>
                      <a:pt x="1816306" y="-23171"/>
                      <a:pt x="1830820" y="34886"/>
                    </a:cubicBezTo>
                    <a:cubicBezTo>
                      <a:pt x="1845334" y="92943"/>
                      <a:pt x="1839529" y="296143"/>
                      <a:pt x="1830820" y="357103"/>
                    </a:cubicBezTo>
                    <a:cubicBezTo>
                      <a:pt x="1822112" y="418063"/>
                      <a:pt x="2034020" y="391937"/>
                      <a:pt x="1778569" y="400646"/>
                    </a:cubicBezTo>
                    <a:cubicBezTo>
                      <a:pt x="1523118" y="409355"/>
                      <a:pt x="298112" y="409355"/>
                      <a:pt x="298112" y="409355"/>
                    </a:cubicBezTo>
                    <a:lnTo>
                      <a:pt x="54272" y="409355"/>
                    </a:lnTo>
                    <a:cubicBezTo>
                      <a:pt x="4923" y="410806"/>
                      <a:pt x="9277" y="422417"/>
                      <a:pt x="2020" y="418063"/>
                    </a:cubicBezTo>
                    <a:cubicBezTo>
                      <a:pt x="-5237" y="413709"/>
                      <a:pt x="9277" y="441286"/>
                      <a:pt x="10729" y="383229"/>
                    </a:cubicBezTo>
                    <a:cubicBezTo>
                      <a:pt x="12180" y="325172"/>
                      <a:pt x="-9591" y="123424"/>
                      <a:pt x="10729" y="69721"/>
                    </a:cubicBezTo>
                    <a:cubicBezTo>
                      <a:pt x="31049" y="16018"/>
                      <a:pt x="81849" y="38515"/>
                      <a:pt x="132649" y="61012"/>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a:off x="7451356" y="4284215"/>
                <a:ext cx="2033807" cy="255814"/>
              </a:xfrm>
              <a:custGeom>
                <a:avLst/>
                <a:gdLst>
                  <a:gd name="connsiteX0" fmla="*/ 0 w 2033807"/>
                  <a:gd name="connsiteY0" fmla="*/ 255814 h 255814"/>
                  <a:gd name="connsiteX1" fmla="*/ 156754 w 2033807"/>
                  <a:gd name="connsiteY1" fmla="*/ 142603 h 255814"/>
                  <a:gd name="connsiteX2" fmla="*/ 313508 w 2033807"/>
                  <a:gd name="connsiteY2" fmla="*/ 29391 h 255814"/>
                  <a:gd name="connsiteX3" fmla="*/ 357051 w 2033807"/>
                  <a:gd name="connsiteY3" fmla="*/ 29391 h 255814"/>
                  <a:gd name="connsiteX4" fmla="*/ 1872342 w 2033807"/>
                  <a:gd name="connsiteY4" fmla="*/ 3265 h 255814"/>
                  <a:gd name="connsiteX5" fmla="*/ 2002971 w 2033807"/>
                  <a:gd name="connsiteY5" fmla="*/ 3265 h 255814"/>
                  <a:gd name="connsiteX6" fmla="*/ 1985554 w 2033807"/>
                  <a:gd name="connsiteY6" fmla="*/ 29391 h 255814"/>
                  <a:gd name="connsiteX7" fmla="*/ 1828800 w 2033807"/>
                  <a:gd name="connsiteY7" fmla="*/ 160020 h 255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33807" h="255814">
                    <a:moveTo>
                      <a:pt x="0" y="255814"/>
                    </a:moveTo>
                    <a:lnTo>
                      <a:pt x="156754" y="142603"/>
                    </a:lnTo>
                    <a:cubicBezTo>
                      <a:pt x="209005" y="104866"/>
                      <a:pt x="280125" y="48260"/>
                      <a:pt x="313508" y="29391"/>
                    </a:cubicBezTo>
                    <a:cubicBezTo>
                      <a:pt x="346891" y="10522"/>
                      <a:pt x="357051" y="29391"/>
                      <a:pt x="357051" y="29391"/>
                    </a:cubicBezTo>
                    <a:lnTo>
                      <a:pt x="1872342" y="3265"/>
                    </a:lnTo>
                    <a:cubicBezTo>
                      <a:pt x="2146662" y="-1089"/>
                      <a:pt x="1984102" y="-1089"/>
                      <a:pt x="2002971" y="3265"/>
                    </a:cubicBezTo>
                    <a:cubicBezTo>
                      <a:pt x="2021840" y="7619"/>
                      <a:pt x="2014582" y="3265"/>
                      <a:pt x="1985554" y="29391"/>
                    </a:cubicBezTo>
                    <a:cubicBezTo>
                      <a:pt x="1956526" y="55517"/>
                      <a:pt x="1828800" y="160020"/>
                      <a:pt x="1828800" y="16002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Freeform 100"/>
              <p:cNvSpPr/>
              <p:nvPr/>
            </p:nvSpPr>
            <p:spPr>
              <a:xfrm>
                <a:off x="9319575" y="4667197"/>
                <a:ext cx="235132" cy="209006"/>
              </a:xfrm>
              <a:custGeom>
                <a:avLst/>
                <a:gdLst>
                  <a:gd name="connsiteX0" fmla="*/ 0 w 235132"/>
                  <a:gd name="connsiteY0" fmla="*/ 209006 h 209006"/>
                  <a:gd name="connsiteX1" fmla="*/ 95795 w 235132"/>
                  <a:gd name="connsiteY1" fmla="*/ 130629 h 209006"/>
                  <a:gd name="connsiteX2" fmla="*/ 235132 w 235132"/>
                  <a:gd name="connsiteY2" fmla="*/ 0 h 209006"/>
                </a:gdLst>
                <a:ahLst/>
                <a:cxnLst>
                  <a:cxn ang="0">
                    <a:pos x="connsiteX0" y="connsiteY0"/>
                  </a:cxn>
                  <a:cxn ang="0">
                    <a:pos x="connsiteX1" y="connsiteY1"/>
                  </a:cxn>
                  <a:cxn ang="0">
                    <a:pos x="connsiteX2" y="connsiteY2"/>
                  </a:cxn>
                </a:cxnLst>
                <a:rect l="l" t="t" r="r" b="b"/>
                <a:pathLst>
                  <a:path w="235132" h="209006">
                    <a:moveTo>
                      <a:pt x="0" y="209006"/>
                    </a:moveTo>
                    <a:cubicBezTo>
                      <a:pt x="28303" y="187234"/>
                      <a:pt x="56606" y="165463"/>
                      <a:pt x="95795" y="130629"/>
                    </a:cubicBezTo>
                    <a:cubicBezTo>
                      <a:pt x="134984" y="95795"/>
                      <a:pt x="211909" y="23223"/>
                      <a:pt x="235132" y="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Freeform 101"/>
              <p:cNvSpPr/>
              <p:nvPr/>
            </p:nvSpPr>
            <p:spPr>
              <a:xfrm>
                <a:off x="9528581" y="4310146"/>
                <a:ext cx="8709" cy="304800"/>
              </a:xfrm>
              <a:custGeom>
                <a:avLst/>
                <a:gdLst>
                  <a:gd name="connsiteX0" fmla="*/ 8709 w 8709"/>
                  <a:gd name="connsiteY0" fmla="*/ 0 h 304800"/>
                  <a:gd name="connsiteX1" fmla="*/ 0 w 8709"/>
                  <a:gd name="connsiteY1" fmla="*/ 304800 h 304800"/>
                </a:gdLst>
                <a:ahLst/>
                <a:cxnLst>
                  <a:cxn ang="0">
                    <a:pos x="connsiteX0" y="connsiteY0"/>
                  </a:cxn>
                  <a:cxn ang="0">
                    <a:pos x="connsiteX1" y="connsiteY1"/>
                  </a:cxn>
                </a:cxnLst>
                <a:rect l="l" t="t" r="r" b="b"/>
                <a:pathLst>
                  <a:path w="8709" h="304800">
                    <a:moveTo>
                      <a:pt x="8709" y="0"/>
                    </a:moveTo>
                    <a:lnTo>
                      <a:pt x="0" y="304800"/>
                    </a:ln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5" name="TextBox 104"/>
            <p:cNvSpPr txBox="1"/>
            <p:nvPr/>
          </p:nvSpPr>
          <p:spPr>
            <a:xfrm>
              <a:off x="7493919" y="4615315"/>
              <a:ext cx="816249" cy="307777"/>
            </a:xfrm>
            <a:prstGeom prst="rect">
              <a:avLst/>
            </a:prstGeom>
            <a:noFill/>
          </p:spPr>
          <p:txBody>
            <a:bodyPr wrap="none" rtlCol="0">
              <a:spAutoFit/>
            </a:bodyPr>
            <a:lstStyle/>
            <a:p>
              <a:r>
                <a:rPr lang="en-US" sz="1400" dirty="0" smtClean="0">
                  <a:latin typeface="AhnbergHand" charset="0"/>
                  <a:ea typeface="AhnbergHand" charset="0"/>
                  <a:cs typeface="AhnbergHand" charset="0"/>
                </a:rPr>
                <a:t>Source</a:t>
              </a:r>
              <a:endParaRPr lang="en-US" sz="1400" dirty="0">
                <a:latin typeface="AhnbergHand" charset="0"/>
                <a:ea typeface="AhnbergHand" charset="0"/>
                <a:cs typeface="AhnbergHand" charset="0"/>
              </a:endParaRPr>
            </a:p>
          </p:txBody>
        </p:sp>
      </p:grpSp>
      <p:sp>
        <p:nvSpPr>
          <p:cNvPr id="45" name="Freeform 44"/>
          <p:cNvSpPr/>
          <p:nvPr/>
        </p:nvSpPr>
        <p:spPr>
          <a:xfrm>
            <a:off x="2234317" y="3961139"/>
            <a:ext cx="3042408" cy="499543"/>
          </a:xfrm>
          <a:custGeom>
            <a:avLst/>
            <a:gdLst>
              <a:gd name="connsiteX0" fmla="*/ 0 w 3042408"/>
              <a:gd name="connsiteY0" fmla="*/ 499543 h 499543"/>
              <a:gd name="connsiteX1" fmla="*/ 564542 w 3042408"/>
              <a:gd name="connsiteY1" fmla="*/ 62221 h 499543"/>
              <a:gd name="connsiteX2" fmla="*/ 1582309 w 3042408"/>
              <a:gd name="connsiteY2" fmla="*/ 14513 h 499543"/>
              <a:gd name="connsiteX3" fmla="*/ 2250219 w 3042408"/>
              <a:gd name="connsiteY3" fmla="*/ 173539 h 499543"/>
              <a:gd name="connsiteX4" fmla="*/ 3013544 w 3042408"/>
              <a:gd name="connsiteY4" fmla="*/ 268955 h 499543"/>
              <a:gd name="connsiteX5" fmla="*/ 2894274 w 3042408"/>
              <a:gd name="connsiteY5" fmla="*/ 165588 h 499543"/>
              <a:gd name="connsiteX6" fmla="*/ 3013544 w 3042408"/>
              <a:gd name="connsiteY6" fmla="*/ 268955 h 499543"/>
              <a:gd name="connsiteX7" fmla="*/ 2814761 w 3042408"/>
              <a:gd name="connsiteY7" fmla="*/ 324614 h 499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42408" h="499543">
                <a:moveTo>
                  <a:pt x="0" y="499543"/>
                </a:moveTo>
                <a:cubicBezTo>
                  <a:pt x="150412" y="321301"/>
                  <a:pt x="300824" y="143059"/>
                  <a:pt x="564542" y="62221"/>
                </a:cubicBezTo>
                <a:cubicBezTo>
                  <a:pt x="828260" y="-18617"/>
                  <a:pt x="1301363" y="-4040"/>
                  <a:pt x="1582309" y="14513"/>
                </a:cubicBezTo>
                <a:cubicBezTo>
                  <a:pt x="1863255" y="33066"/>
                  <a:pt x="2011680" y="131132"/>
                  <a:pt x="2250219" y="173539"/>
                </a:cubicBezTo>
                <a:cubicBezTo>
                  <a:pt x="2488758" y="215946"/>
                  <a:pt x="2906202" y="270280"/>
                  <a:pt x="3013544" y="268955"/>
                </a:cubicBezTo>
                <a:cubicBezTo>
                  <a:pt x="3120886" y="267630"/>
                  <a:pt x="2894274" y="165588"/>
                  <a:pt x="2894274" y="165588"/>
                </a:cubicBezTo>
                <a:cubicBezTo>
                  <a:pt x="2894274" y="165588"/>
                  <a:pt x="3026796" y="242451"/>
                  <a:pt x="3013544" y="268955"/>
                </a:cubicBezTo>
                <a:cubicBezTo>
                  <a:pt x="3000292" y="295459"/>
                  <a:pt x="2814761" y="324614"/>
                  <a:pt x="2814761" y="324614"/>
                </a:cubicBezTo>
              </a:path>
            </a:pathLst>
          </a:custGeom>
          <a:noFill/>
          <a:ln w="5715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Freeform 60"/>
          <p:cNvSpPr/>
          <p:nvPr/>
        </p:nvSpPr>
        <p:spPr>
          <a:xfrm>
            <a:off x="4034943" y="4063117"/>
            <a:ext cx="753523" cy="914400"/>
          </a:xfrm>
          <a:custGeom>
            <a:avLst/>
            <a:gdLst>
              <a:gd name="connsiteX0" fmla="*/ 696083 w 753523"/>
              <a:gd name="connsiteY0" fmla="*/ 0 h 914400"/>
              <a:gd name="connsiteX1" fmla="*/ 688132 w 753523"/>
              <a:gd name="connsiteY1" fmla="*/ 341906 h 914400"/>
              <a:gd name="connsiteX2" fmla="*/ 36125 w 753523"/>
              <a:gd name="connsiteY2" fmla="*/ 874643 h 914400"/>
              <a:gd name="connsiteX3" fmla="*/ 75881 w 753523"/>
              <a:gd name="connsiteY3" fmla="*/ 755373 h 914400"/>
              <a:gd name="connsiteX4" fmla="*/ 4320 w 753523"/>
              <a:gd name="connsiteY4" fmla="*/ 882594 h 914400"/>
              <a:gd name="connsiteX5" fmla="*/ 83833 w 753523"/>
              <a:gd name="connsiteY5" fmla="*/ 914400 h 914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3523" h="914400">
                <a:moveTo>
                  <a:pt x="696083" y="0"/>
                </a:moveTo>
                <a:cubicBezTo>
                  <a:pt x="747104" y="98066"/>
                  <a:pt x="798125" y="196132"/>
                  <a:pt x="688132" y="341906"/>
                </a:cubicBezTo>
                <a:cubicBezTo>
                  <a:pt x="578139" y="487680"/>
                  <a:pt x="138167" y="805732"/>
                  <a:pt x="36125" y="874643"/>
                </a:cubicBezTo>
                <a:cubicBezTo>
                  <a:pt x="-65917" y="943554"/>
                  <a:pt x="81182" y="754048"/>
                  <a:pt x="75881" y="755373"/>
                </a:cubicBezTo>
                <a:cubicBezTo>
                  <a:pt x="70580" y="756698"/>
                  <a:pt x="2995" y="856090"/>
                  <a:pt x="4320" y="882594"/>
                </a:cubicBezTo>
                <a:cubicBezTo>
                  <a:pt x="5645" y="909098"/>
                  <a:pt x="83833" y="914400"/>
                  <a:pt x="83833" y="91440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8" name="Group 107"/>
          <p:cNvGrpSpPr/>
          <p:nvPr/>
        </p:nvGrpSpPr>
        <p:grpSpPr>
          <a:xfrm>
            <a:off x="287482" y="2111093"/>
            <a:ext cx="1236518" cy="444075"/>
            <a:chOff x="7414501" y="4479017"/>
            <a:chExt cx="1236518" cy="444075"/>
          </a:xfrm>
        </p:grpSpPr>
        <p:grpSp>
          <p:nvGrpSpPr>
            <p:cNvPr id="109" name="Group 108"/>
            <p:cNvGrpSpPr/>
            <p:nvPr/>
          </p:nvGrpSpPr>
          <p:grpSpPr>
            <a:xfrm>
              <a:off x="7414501" y="4479017"/>
              <a:ext cx="1236518" cy="420881"/>
              <a:chOff x="7414501" y="4284215"/>
              <a:chExt cx="2140206" cy="615683"/>
            </a:xfrm>
          </p:grpSpPr>
          <p:sp>
            <p:nvSpPr>
              <p:cNvPr id="111" name="Freeform 110"/>
              <p:cNvSpPr/>
              <p:nvPr/>
            </p:nvSpPr>
            <p:spPr>
              <a:xfrm>
                <a:off x="7414501" y="4479017"/>
                <a:ext cx="1905074" cy="420881"/>
              </a:xfrm>
              <a:custGeom>
                <a:avLst/>
                <a:gdLst>
                  <a:gd name="connsiteX0" fmla="*/ 298112 w 1905074"/>
                  <a:gd name="connsiteY0" fmla="*/ 34886 h 420881"/>
                  <a:gd name="connsiteX1" fmla="*/ 1186386 w 1905074"/>
                  <a:gd name="connsiteY1" fmla="*/ 34886 h 420881"/>
                  <a:gd name="connsiteX2" fmla="*/ 1743735 w 1905074"/>
                  <a:gd name="connsiteY2" fmla="*/ 8761 h 420881"/>
                  <a:gd name="connsiteX3" fmla="*/ 1830820 w 1905074"/>
                  <a:gd name="connsiteY3" fmla="*/ 34886 h 420881"/>
                  <a:gd name="connsiteX4" fmla="*/ 1830820 w 1905074"/>
                  <a:gd name="connsiteY4" fmla="*/ 357103 h 420881"/>
                  <a:gd name="connsiteX5" fmla="*/ 1778569 w 1905074"/>
                  <a:gd name="connsiteY5" fmla="*/ 400646 h 420881"/>
                  <a:gd name="connsiteX6" fmla="*/ 298112 w 1905074"/>
                  <a:gd name="connsiteY6" fmla="*/ 409355 h 420881"/>
                  <a:gd name="connsiteX7" fmla="*/ 54272 w 1905074"/>
                  <a:gd name="connsiteY7" fmla="*/ 409355 h 420881"/>
                  <a:gd name="connsiteX8" fmla="*/ 2020 w 1905074"/>
                  <a:gd name="connsiteY8" fmla="*/ 418063 h 420881"/>
                  <a:gd name="connsiteX9" fmla="*/ 10729 w 1905074"/>
                  <a:gd name="connsiteY9" fmla="*/ 383229 h 420881"/>
                  <a:gd name="connsiteX10" fmla="*/ 10729 w 1905074"/>
                  <a:gd name="connsiteY10" fmla="*/ 69721 h 420881"/>
                  <a:gd name="connsiteX11" fmla="*/ 132649 w 1905074"/>
                  <a:gd name="connsiteY11" fmla="*/ 61012 h 420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05074" h="420881">
                    <a:moveTo>
                      <a:pt x="298112" y="34886"/>
                    </a:moveTo>
                    <a:lnTo>
                      <a:pt x="1186386" y="34886"/>
                    </a:lnTo>
                    <a:cubicBezTo>
                      <a:pt x="1427323" y="30532"/>
                      <a:pt x="1636329" y="8761"/>
                      <a:pt x="1743735" y="8761"/>
                    </a:cubicBezTo>
                    <a:cubicBezTo>
                      <a:pt x="1851141" y="8761"/>
                      <a:pt x="1816306" y="-23171"/>
                      <a:pt x="1830820" y="34886"/>
                    </a:cubicBezTo>
                    <a:cubicBezTo>
                      <a:pt x="1845334" y="92943"/>
                      <a:pt x="1839529" y="296143"/>
                      <a:pt x="1830820" y="357103"/>
                    </a:cubicBezTo>
                    <a:cubicBezTo>
                      <a:pt x="1822112" y="418063"/>
                      <a:pt x="2034020" y="391937"/>
                      <a:pt x="1778569" y="400646"/>
                    </a:cubicBezTo>
                    <a:cubicBezTo>
                      <a:pt x="1523118" y="409355"/>
                      <a:pt x="298112" y="409355"/>
                      <a:pt x="298112" y="409355"/>
                    </a:cubicBezTo>
                    <a:lnTo>
                      <a:pt x="54272" y="409355"/>
                    </a:lnTo>
                    <a:cubicBezTo>
                      <a:pt x="4923" y="410806"/>
                      <a:pt x="9277" y="422417"/>
                      <a:pt x="2020" y="418063"/>
                    </a:cubicBezTo>
                    <a:cubicBezTo>
                      <a:pt x="-5237" y="413709"/>
                      <a:pt x="9277" y="441286"/>
                      <a:pt x="10729" y="383229"/>
                    </a:cubicBezTo>
                    <a:cubicBezTo>
                      <a:pt x="12180" y="325172"/>
                      <a:pt x="-9591" y="123424"/>
                      <a:pt x="10729" y="69721"/>
                    </a:cubicBezTo>
                    <a:cubicBezTo>
                      <a:pt x="31049" y="16018"/>
                      <a:pt x="81849" y="38515"/>
                      <a:pt x="132649" y="61012"/>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Freeform 111"/>
              <p:cNvSpPr/>
              <p:nvPr/>
            </p:nvSpPr>
            <p:spPr>
              <a:xfrm>
                <a:off x="7451356" y="4284215"/>
                <a:ext cx="2033807" cy="255814"/>
              </a:xfrm>
              <a:custGeom>
                <a:avLst/>
                <a:gdLst>
                  <a:gd name="connsiteX0" fmla="*/ 0 w 2033807"/>
                  <a:gd name="connsiteY0" fmla="*/ 255814 h 255814"/>
                  <a:gd name="connsiteX1" fmla="*/ 156754 w 2033807"/>
                  <a:gd name="connsiteY1" fmla="*/ 142603 h 255814"/>
                  <a:gd name="connsiteX2" fmla="*/ 313508 w 2033807"/>
                  <a:gd name="connsiteY2" fmla="*/ 29391 h 255814"/>
                  <a:gd name="connsiteX3" fmla="*/ 357051 w 2033807"/>
                  <a:gd name="connsiteY3" fmla="*/ 29391 h 255814"/>
                  <a:gd name="connsiteX4" fmla="*/ 1872342 w 2033807"/>
                  <a:gd name="connsiteY4" fmla="*/ 3265 h 255814"/>
                  <a:gd name="connsiteX5" fmla="*/ 2002971 w 2033807"/>
                  <a:gd name="connsiteY5" fmla="*/ 3265 h 255814"/>
                  <a:gd name="connsiteX6" fmla="*/ 1985554 w 2033807"/>
                  <a:gd name="connsiteY6" fmla="*/ 29391 h 255814"/>
                  <a:gd name="connsiteX7" fmla="*/ 1828800 w 2033807"/>
                  <a:gd name="connsiteY7" fmla="*/ 160020 h 255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33807" h="255814">
                    <a:moveTo>
                      <a:pt x="0" y="255814"/>
                    </a:moveTo>
                    <a:lnTo>
                      <a:pt x="156754" y="142603"/>
                    </a:lnTo>
                    <a:cubicBezTo>
                      <a:pt x="209005" y="104866"/>
                      <a:pt x="280125" y="48260"/>
                      <a:pt x="313508" y="29391"/>
                    </a:cubicBezTo>
                    <a:cubicBezTo>
                      <a:pt x="346891" y="10522"/>
                      <a:pt x="357051" y="29391"/>
                      <a:pt x="357051" y="29391"/>
                    </a:cubicBezTo>
                    <a:lnTo>
                      <a:pt x="1872342" y="3265"/>
                    </a:lnTo>
                    <a:cubicBezTo>
                      <a:pt x="2146662" y="-1089"/>
                      <a:pt x="1984102" y="-1089"/>
                      <a:pt x="2002971" y="3265"/>
                    </a:cubicBezTo>
                    <a:cubicBezTo>
                      <a:pt x="2021840" y="7619"/>
                      <a:pt x="2014582" y="3265"/>
                      <a:pt x="1985554" y="29391"/>
                    </a:cubicBezTo>
                    <a:cubicBezTo>
                      <a:pt x="1956526" y="55517"/>
                      <a:pt x="1828800" y="160020"/>
                      <a:pt x="1828800" y="16002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Freeform 112"/>
              <p:cNvSpPr/>
              <p:nvPr/>
            </p:nvSpPr>
            <p:spPr>
              <a:xfrm>
                <a:off x="9319575" y="4667197"/>
                <a:ext cx="235132" cy="209006"/>
              </a:xfrm>
              <a:custGeom>
                <a:avLst/>
                <a:gdLst>
                  <a:gd name="connsiteX0" fmla="*/ 0 w 235132"/>
                  <a:gd name="connsiteY0" fmla="*/ 209006 h 209006"/>
                  <a:gd name="connsiteX1" fmla="*/ 95795 w 235132"/>
                  <a:gd name="connsiteY1" fmla="*/ 130629 h 209006"/>
                  <a:gd name="connsiteX2" fmla="*/ 235132 w 235132"/>
                  <a:gd name="connsiteY2" fmla="*/ 0 h 209006"/>
                </a:gdLst>
                <a:ahLst/>
                <a:cxnLst>
                  <a:cxn ang="0">
                    <a:pos x="connsiteX0" y="connsiteY0"/>
                  </a:cxn>
                  <a:cxn ang="0">
                    <a:pos x="connsiteX1" y="connsiteY1"/>
                  </a:cxn>
                  <a:cxn ang="0">
                    <a:pos x="connsiteX2" y="connsiteY2"/>
                  </a:cxn>
                </a:cxnLst>
                <a:rect l="l" t="t" r="r" b="b"/>
                <a:pathLst>
                  <a:path w="235132" h="209006">
                    <a:moveTo>
                      <a:pt x="0" y="209006"/>
                    </a:moveTo>
                    <a:cubicBezTo>
                      <a:pt x="28303" y="187234"/>
                      <a:pt x="56606" y="165463"/>
                      <a:pt x="95795" y="130629"/>
                    </a:cubicBezTo>
                    <a:cubicBezTo>
                      <a:pt x="134984" y="95795"/>
                      <a:pt x="211909" y="23223"/>
                      <a:pt x="235132" y="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Freeform 113"/>
              <p:cNvSpPr/>
              <p:nvPr/>
            </p:nvSpPr>
            <p:spPr>
              <a:xfrm>
                <a:off x="9528581" y="4310146"/>
                <a:ext cx="8709" cy="304800"/>
              </a:xfrm>
              <a:custGeom>
                <a:avLst/>
                <a:gdLst>
                  <a:gd name="connsiteX0" fmla="*/ 8709 w 8709"/>
                  <a:gd name="connsiteY0" fmla="*/ 0 h 304800"/>
                  <a:gd name="connsiteX1" fmla="*/ 0 w 8709"/>
                  <a:gd name="connsiteY1" fmla="*/ 304800 h 304800"/>
                </a:gdLst>
                <a:ahLst/>
                <a:cxnLst>
                  <a:cxn ang="0">
                    <a:pos x="connsiteX0" y="connsiteY0"/>
                  </a:cxn>
                  <a:cxn ang="0">
                    <a:pos x="connsiteX1" y="connsiteY1"/>
                  </a:cxn>
                </a:cxnLst>
                <a:rect l="l" t="t" r="r" b="b"/>
                <a:pathLst>
                  <a:path w="8709" h="304800">
                    <a:moveTo>
                      <a:pt x="8709" y="0"/>
                    </a:moveTo>
                    <a:lnTo>
                      <a:pt x="0" y="304800"/>
                    </a:ln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0" name="TextBox 109"/>
            <p:cNvSpPr txBox="1"/>
            <p:nvPr/>
          </p:nvSpPr>
          <p:spPr>
            <a:xfrm>
              <a:off x="7493919" y="4615315"/>
              <a:ext cx="816249" cy="307777"/>
            </a:xfrm>
            <a:prstGeom prst="rect">
              <a:avLst/>
            </a:prstGeom>
            <a:noFill/>
          </p:spPr>
          <p:txBody>
            <a:bodyPr wrap="none" rtlCol="0">
              <a:spAutoFit/>
            </a:bodyPr>
            <a:lstStyle/>
            <a:p>
              <a:r>
                <a:rPr lang="en-US" sz="1400" dirty="0" smtClean="0">
                  <a:latin typeface="AhnbergHand" charset="0"/>
                  <a:ea typeface="AhnbergHand" charset="0"/>
                  <a:cs typeface="AhnbergHand" charset="0"/>
                </a:rPr>
                <a:t>Source</a:t>
              </a:r>
              <a:endParaRPr lang="en-US" sz="1400" dirty="0">
                <a:latin typeface="AhnbergHand" charset="0"/>
                <a:ea typeface="AhnbergHand" charset="0"/>
                <a:cs typeface="AhnbergHand" charset="0"/>
              </a:endParaRPr>
            </a:p>
          </p:txBody>
        </p:sp>
      </p:grpSp>
    </p:spTree>
    <p:extLst>
      <p:ext uri="{BB962C8B-B14F-4D97-AF65-F5344CB8AC3E}">
        <p14:creationId xmlns:p14="http://schemas.microsoft.com/office/powerpoint/2010/main" val="15992677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7559" y="273817"/>
            <a:ext cx="4134465" cy="584775"/>
          </a:xfrm>
          <a:prstGeom prst="rect">
            <a:avLst/>
          </a:prstGeom>
          <a:noFill/>
        </p:spPr>
        <p:txBody>
          <a:bodyPr wrap="none" rtlCol="0">
            <a:spAutoFit/>
          </a:bodyPr>
          <a:lstStyle/>
          <a:p>
            <a:r>
              <a:rPr lang="en-US" sz="3200" dirty="0" smtClean="0">
                <a:solidFill>
                  <a:srgbClr val="0070C0"/>
                </a:solidFill>
                <a:latin typeface="Powderfinger Type" charset="0"/>
                <a:ea typeface="Powderfinger Type" charset="0"/>
                <a:cs typeface="Powderfinger Type" charset="0"/>
              </a:rPr>
              <a:t>New Dependencies</a:t>
            </a:r>
            <a:endParaRPr lang="en-US" sz="3200" dirty="0">
              <a:solidFill>
                <a:srgbClr val="0070C0"/>
              </a:solidFill>
              <a:latin typeface="Powderfinger Type" charset="0"/>
              <a:ea typeface="Powderfinger Type" charset="0"/>
              <a:cs typeface="Powderfinger Type" charset="0"/>
            </a:endParaRPr>
          </a:p>
        </p:txBody>
      </p:sp>
      <p:sp>
        <p:nvSpPr>
          <p:cNvPr id="3" name="TextBox 2"/>
          <p:cNvSpPr txBox="1"/>
          <p:nvPr/>
        </p:nvSpPr>
        <p:spPr>
          <a:xfrm>
            <a:off x="1627164" y="1790617"/>
            <a:ext cx="9250220" cy="2031325"/>
          </a:xfrm>
          <a:prstGeom prst="rect">
            <a:avLst/>
          </a:prstGeom>
          <a:noFill/>
        </p:spPr>
        <p:txBody>
          <a:bodyPr wrap="square" rtlCol="0">
            <a:spAutoFit/>
          </a:bodyPr>
          <a:lstStyle/>
          <a:p>
            <a:r>
              <a:rPr lang="en-US" dirty="0" smtClean="0">
                <a:latin typeface="AhnbergHand" charset="0"/>
                <a:ea typeface="AhnbergHand" charset="0"/>
                <a:cs typeface="AhnbergHand" charset="0"/>
              </a:rPr>
              <a:t>For IP fragmentation to work in IPv6 then:</a:t>
            </a:r>
          </a:p>
          <a:p>
            <a:endParaRPr lang="en-US" dirty="0">
              <a:latin typeface="AhnbergHand" charset="0"/>
              <a:ea typeface="AhnbergHand" charset="0"/>
              <a:cs typeface="AhnbergHand" charset="0"/>
            </a:endParaRPr>
          </a:p>
          <a:p>
            <a:r>
              <a:rPr lang="en-US" dirty="0" smtClean="0">
                <a:latin typeface="AhnbergHand" charset="0"/>
                <a:ea typeface="AhnbergHand" charset="0"/>
                <a:cs typeface="AhnbergHand" charset="0"/>
              </a:rPr>
              <a:t>  - all ICMPv6 messages have to be passed </a:t>
            </a:r>
            <a:r>
              <a:rPr lang="en-US" dirty="0" smtClean="0">
                <a:solidFill>
                  <a:srgbClr val="FF0000"/>
                </a:solidFill>
                <a:latin typeface="AhnbergHand" charset="0"/>
                <a:ea typeface="AhnbergHand" charset="0"/>
                <a:cs typeface="AhnbergHand" charset="0"/>
              </a:rPr>
              <a:t>backwards</a:t>
            </a:r>
            <a:r>
              <a:rPr lang="en-US" dirty="0" smtClean="0">
                <a:latin typeface="AhnbergHand" charset="0"/>
                <a:ea typeface="AhnbergHand" charset="0"/>
                <a:cs typeface="AhnbergHand" charset="0"/>
              </a:rPr>
              <a:t> from the interior</a:t>
            </a:r>
          </a:p>
          <a:p>
            <a:r>
              <a:rPr lang="en-US" dirty="0">
                <a:latin typeface="AhnbergHand" charset="0"/>
                <a:ea typeface="AhnbergHand" charset="0"/>
                <a:cs typeface="AhnbergHand" charset="0"/>
              </a:rPr>
              <a:t> </a:t>
            </a:r>
            <a:r>
              <a:rPr lang="en-US" dirty="0" smtClean="0">
                <a:latin typeface="AhnbergHand" charset="0"/>
                <a:ea typeface="AhnbergHand" charset="0"/>
                <a:cs typeface="AhnbergHand" charset="0"/>
              </a:rPr>
              <a:t>   of the network to the sender</a:t>
            </a:r>
          </a:p>
          <a:p>
            <a:endParaRPr lang="en-US" dirty="0">
              <a:latin typeface="AhnbergHand" charset="0"/>
              <a:ea typeface="AhnbergHand" charset="0"/>
              <a:cs typeface="AhnbergHand" charset="0"/>
            </a:endParaRPr>
          </a:p>
          <a:p>
            <a:r>
              <a:rPr lang="en-US" dirty="0" smtClean="0">
                <a:latin typeface="AhnbergHand" charset="0"/>
                <a:ea typeface="AhnbergHand" charset="0"/>
                <a:cs typeface="AhnbergHand" charset="0"/>
              </a:rPr>
              <a:t>  - IPv6 packets containing a IPv6 Fragmentation Extension</a:t>
            </a:r>
          </a:p>
          <a:p>
            <a:r>
              <a:rPr lang="en-US" dirty="0">
                <a:latin typeface="AhnbergHand" charset="0"/>
                <a:ea typeface="AhnbergHand" charset="0"/>
                <a:cs typeface="AhnbergHand" charset="0"/>
              </a:rPr>
              <a:t> </a:t>
            </a:r>
            <a:r>
              <a:rPr lang="en-US" dirty="0" smtClean="0">
                <a:latin typeface="AhnbergHand" charset="0"/>
                <a:ea typeface="AhnbergHand" charset="0"/>
                <a:cs typeface="AhnbergHand" charset="0"/>
              </a:rPr>
              <a:t>   header should </a:t>
            </a:r>
            <a:r>
              <a:rPr lang="en-US" dirty="0" smtClean="0">
                <a:solidFill>
                  <a:srgbClr val="FF0000"/>
                </a:solidFill>
                <a:latin typeface="AhnbergHand" charset="0"/>
                <a:ea typeface="AhnbergHand" charset="0"/>
                <a:cs typeface="AhnbergHand" charset="0"/>
              </a:rPr>
              <a:t>not</a:t>
            </a:r>
            <a:r>
              <a:rPr lang="en-US" dirty="0" smtClean="0">
                <a:latin typeface="AhnbergHand" charset="0"/>
                <a:ea typeface="AhnbergHand" charset="0"/>
                <a:cs typeface="AhnbergHand" charset="0"/>
              </a:rPr>
              <a:t> be dropped</a:t>
            </a:r>
            <a:endParaRPr lang="en-US" dirty="0">
              <a:latin typeface="AhnbergHand" charset="0"/>
              <a:ea typeface="AhnbergHand" charset="0"/>
              <a:cs typeface="AhnbergHand" charset="0"/>
            </a:endParaRPr>
          </a:p>
        </p:txBody>
      </p:sp>
    </p:spTree>
    <p:extLst>
      <p:ext uri="{BB962C8B-B14F-4D97-AF65-F5344CB8AC3E}">
        <p14:creationId xmlns:p14="http://schemas.microsoft.com/office/powerpoint/2010/main" val="18529477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7559" y="273817"/>
            <a:ext cx="1665841" cy="584775"/>
          </a:xfrm>
          <a:prstGeom prst="rect">
            <a:avLst/>
          </a:prstGeom>
          <a:noFill/>
        </p:spPr>
        <p:txBody>
          <a:bodyPr wrap="none" rtlCol="0">
            <a:spAutoFit/>
          </a:bodyPr>
          <a:lstStyle/>
          <a:p>
            <a:r>
              <a:rPr lang="en-US" sz="3200" dirty="0" smtClean="0">
                <a:solidFill>
                  <a:srgbClr val="0070C0"/>
                </a:solidFill>
                <a:latin typeface="Powderfinger Type" charset="0"/>
                <a:ea typeface="Powderfinger Type" charset="0"/>
                <a:cs typeface="Powderfinger Type" charset="0"/>
              </a:rPr>
              <a:t>ICMPv6</a:t>
            </a:r>
            <a:endParaRPr lang="en-US" sz="3200" dirty="0">
              <a:solidFill>
                <a:srgbClr val="0070C0"/>
              </a:solidFill>
              <a:latin typeface="Powderfinger Type" charset="0"/>
              <a:ea typeface="Powderfinger Type" charset="0"/>
              <a:cs typeface="Powderfinger Type" charset="0"/>
            </a:endParaRPr>
          </a:p>
        </p:txBody>
      </p:sp>
      <p:sp>
        <p:nvSpPr>
          <p:cNvPr id="3" name="TextBox 2"/>
          <p:cNvSpPr txBox="1"/>
          <p:nvPr/>
        </p:nvSpPr>
        <p:spPr>
          <a:xfrm>
            <a:off x="1627165" y="1234030"/>
            <a:ext cx="8892412" cy="3693319"/>
          </a:xfrm>
          <a:prstGeom prst="rect">
            <a:avLst/>
          </a:prstGeom>
          <a:noFill/>
        </p:spPr>
        <p:txBody>
          <a:bodyPr wrap="square" rtlCol="0">
            <a:spAutoFit/>
          </a:bodyPr>
          <a:lstStyle/>
          <a:p>
            <a:r>
              <a:rPr lang="en-US" dirty="0" smtClean="0">
                <a:latin typeface="AhnbergHand" charset="0"/>
                <a:ea typeface="AhnbergHand" charset="0"/>
                <a:cs typeface="AhnbergHand" charset="0"/>
              </a:rPr>
              <a:t>Only the sending host now has control of fragmentation </a:t>
            </a:r>
            <a:r>
              <a:rPr lang="mr-IN" dirty="0" smtClean="0">
                <a:latin typeface="AhnbergHand" charset="0"/>
                <a:ea typeface="AhnbergHand" charset="0"/>
                <a:cs typeface="AhnbergHand" charset="0"/>
              </a:rPr>
              <a:t>–</a:t>
            </a:r>
            <a:r>
              <a:rPr lang="en-US" dirty="0" smtClean="0">
                <a:latin typeface="AhnbergHand" charset="0"/>
                <a:ea typeface="AhnbergHand" charset="0"/>
                <a:cs typeface="AhnbergHand" charset="0"/>
              </a:rPr>
              <a:t> this is a new twist</a:t>
            </a:r>
          </a:p>
          <a:p>
            <a:endParaRPr lang="en-US" dirty="0">
              <a:latin typeface="AhnbergHand" charset="0"/>
              <a:ea typeface="AhnbergHand" charset="0"/>
              <a:cs typeface="AhnbergHand" charset="0"/>
            </a:endParaRPr>
          </a:p>
          <a:p>
            <a:r>
              <a:rPr lang="en-US" dirty="0" smtClean="0">
                <a:latin typeface="AhnbergHand" charset="0"/>
                <a:ea typeface="AhnbergHand" charset="0"/>
                <a:cs typeface="AhnbergHand" charset="0"/>
              </a:rPr>
              <a:t>A received ICMPv6 message needs to alter the sender’s state to that destination:</a:t>
            </a:r>
          </a:p>
          <a:p>
            <a:endParaRPr lang="en-US" dirty="0">
              <a:latin typeface="AhnbergHand" charset="0"/>
              <a:ea typeface="AhnbergHand" charset="0"/>
              <a:cs typeface="AhnbergHand" charset="0"/>
            </a:endParaRPr>
          </a:p>
          <a:p>
            <a:r>
              <a:rPr lang="en-US" dirty="0" smtClean="0">
                <a:latin typeface="AhnbergHand" charset="0"/>
                <a:ea typeface="AhnbergHand" charset="0"/>
                <a:cs typeface="AhnbergHand" charset="0"/>
              </a:rPr>
              <a:t>For TCP, if the ICMP payload contains the TCP header, then you can pass this to the TCP control block. TCP can alter the session MSS and resend the dropped data, or you can just alter the local per-destination MSS and hope that TCP will be prompted to resend</a:t>
            </a:r>
          </a:p>
          <a:p>
            <a:endParaRPr lang="en-US" dirty="0" smtClean="0">
              <a:latin typeface="AhnbergHand" charset="0"/>
              <a:ea typeface="AhnbergHand" charset="0"/>
              <a:cs typeface="AhnbergHand" charset="0"/>
            </a:endParaRPr>
          </a:p>
          <a:p>
            <a:r>
              <a:rPr lang="en-US" dirty="0" smtClean="0">
                <a:latin typeface="AhnbergHand" charset="0"/>
                <a:ea typeface="AhnbergHand" charset="0"/>
                <a:cs typeface="AhnbergHand" charset="0"/>
              </a:rPr>
              <a:t>For UDP </a:t>
            </a:r>
            <a:r>
              <a:rPr lang="mr-IN" dirty="0" smtClean="0">
                <a:latin typeface="AhnbergHand" charset="0"/>
                <a:ea typeface="AhnbergHand" charset="0"/>
                <a:cs typeface="AhnbergHand" charset="0"/>
              </a:rPr>
              <a:t>–</a:t>
            </a:r>
            <a:r>
              <a:rPr lang="en-US" dirty="0" smtClean="0">
                <a:latin typeface="AhnbergHand" charset="0"/>
                <a:ea typeface="AhnbergHand" charset="0"/>
                <a:cs typeface="AhnbergHand" charset="0"/>
              </a:rPr>
              <a:t> um, err, um well</a:t>
            </a:r>
          </a:p>
          <a:p>
            <a:endParaRPr lang="en-US" dirty="0" smtClean="0">
              <a:latin typeface="AhnbergHand" charset="0"/>
              <a:ea typeface="AhnbergHand" charset="0"/>
              <a:cs typeface="AhnbergHand" charset="0"/>
            </a:endParaRPr>
          </a:p>
        </p:txBody>
      </p:sp>
      <p:sp>
        <p:nvSpPr>
          <p:cNvPr id="4" name="Freeform 3"/>
          <p:cNvSpPr/>
          <p:nvPr/>
        </p:nvSpPr>
        <p:spPr>
          <a:xfrm>
            <a:off x="2910177" y="1558403"/>
            <a:ext cx="1407381" cy="33142"/>
          </a:xfrm>
          <a:custGeom>
            <a:avLst/>
            <a:gdLst>
              <a:gd name="connsiteX0" fmla="*/ 0 w 1407381"/>
              <a:gd name="connsiteY0" fmla="*/ 23904 h 33142"/>
              <a:gd name="connsiteX1" fmla="*/ 500933 w 1407381"/>
              <a:gd name="connsiteY1" fmla="*/ 31855 h 33142"/>
              <a:gd name="connsiteX2" fmla="*/ 1057524 w 1407381"/>
              <a:gd name="connsiteY2" fmla="*/ 50 h 33142"/>
              <a:gd name="connsiteX3" fmla="*/ 1407381 w 1407381"/>
              <a:gd name="connsiteY3" fmla="*/ 23904 h 33142"/>
            </a:gdLst>
            <a:ahLst/>
            <a:cxnLst>
              <a:cxn ang="0">
                <a:pos x="connsiteX0" y="connsiteY0"/>
              </a:cxn>
              <a:cxn ang="0">
                <a:pos x="connsiteX1" y="connsiteY1"/>
              </a:cxn>
              <a:cxn ang="0">
                <a:pos x="connsiteX2" y="connsiteY2"/>
              </a:cxn>
              <a:cxn ang="0">
                <a:pos x="connsiteX3" y="connsiteY3"/>
              </a:cxn>
            </a:cxnLst>
            <a:rect l="l" t="t" r="r" b="b"/>
            <a:pathLst>
              <a:path w="1407381" h="33142">
                <a:moveTo>
                  <a:pt x="0" y="23904"/>
                </a:moveTo>
                <a:cubicBezTo>
                  <a:pt x="162339" y="29867"/>
                  <a:pt x="324679" y="35831"/>
                  <a:pt x="500933" y="31855"/>
                </a:cubicBezTo>
                <a:cubicBezTo>
                  <a:pt x="677187" y="27879"/>
                  <a:pt x="906449" y="1375"/>
                  <a:pt x="1057524" y="50"/>
                </a:cubicBezTo>
                <a:cubicBezTo>
                  <a:pt x="1208599" y="-1275"/>
                  <a:pt x="1407381" y="23904"/>
                  <a:pt x="1407381" y="23904"/>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101009" y="4762830"/>
            <a:ext cx="8349414" cy="1754326"/>
          </a:xfrm>
          <a:prstGeom prst="rect">
            <a:avLst/>
          </a:prstGeom>
          <a:noFill/>
        </p:spPr>
        <p:txBody>
          <a:bodyPr wrap="square" rtlCol="0">
            <a:spAutoFit/>
          </a:bodyPr>
          <a:lstStyle/>
          <a:p>
            <a:r>
              <a:rPr lang="en-US" dirty="0">
                <a:latin typeface="AhnbergHand" charset="0"/>
                <a:ea typeface="AhnbergHand" charset="0"/>
                <a:cs typeface="AhnbergHand" charset="0"/>
              </a:rPr>
              <a:t>Maybe you should store the revised path MTU in a host </a:t>
            </a:r>
            <a:r>
              <a:rPr lang="en-US" dirty="0" smtClean="0">
                <a:latin typeface="AhnbergHand" charset="0"/>
                <a:ea typeface="AhnbergHand" charset="0"/>
                <a:cs typeface="AhnbergHand" charset="0"/>
              </a:rPr>
              <a:t> forwarding </a:t>
            </a:r>
            <a:r>
              <a:rPr lang="en-US" dirty="0">
                <a:latin typeface="AhnbergHand" charset="0"/>
                <a:ea typeface="AhnbergHand" charset="0"/>
                <a:cs typeface="AhnbergHand" charset="0"/>
              </a:rPr>
              <a:t>table cache for a while</a:t>
            </a:r>
          </a:p>
          <a:p>
            <a:pPr lvl="1"/>
            <a:endParaRPr lang="en-US" dirty="0">
              <a:latin typeface="AhnbergHand" charset="0"/>
              <a:ea typeface="AhnbergHand" charset="0"/>
              <a:cs typeface="AhnbergHand" charset="0"/>
            </a:endParaRPr>
          </a:p>
          <a:p>
            <a:r>
              <a:rPr lang="en-US" dirty="0" smtClean="0">
                <a:latin typeface="AhnbergHand" charset="0"/>
                <a:ea typeface="AhnbergHand" charset="0"/>
                <a:cs typeface="AhnbergHand" charset="0"/>
              </a:rPr>
              <a:t>If </a:t>
            </a:r>
            <a:r>
              <a:rPr lang="en-US" dirty="0">
                <a:latin typeface="AhnbergHand" charset="0"/>
                <a:ea typeface="AhnbergHand" charset="0"/>
                <a:cs typeface="AhnbergHand" charset="0"/>
              </a:rPr>
              <a:t>you ever need to send another UDP packet to this host you can use this cache entry to guide your fragmentation </a:t>
            </a:r>
            <a:r>
              <a:rPr lang="en-US" dirty="0" err="1">
                <a:latin typeface="AhnbergHand" charset="0"/>
                <a:ea typeface="AhnbergHand" charset="0"/>
                <a:cs typeface="AhnbergHand" charset="0"/>
              </a:rPr>
              <a:t>behaviour</a:t>
            </a:r>
            <a:endParaRPr lang="en-US" dirty="0">
              <a:latin typeface="AhnbergHand" charset="0"/>
              <a:ea typeface="AhnbergHand" charset="0"/>
              <a:cs typeface="AhnbergHand" charset="0"/>
            </a:endParaRPr>
          </a:p>
          <a:p>
            <a:endParaRPr lang="en-US" dirty="0"/>
          </a:p>
        </p:txBody>
      </p:sp>
    </p:spTree>
    <p:extLst>
      <p:ext uri="{BB962C8B-B14F-4D97-AF65-F5344CB8AC3E}">
        <p14:creationId xmlns:p14="http://schemas.microsoft.com/office/powerpoint/2010/main" val="1374862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2056" y="348244"/>
            <a:ext cx="10515600" cy="1325563"/>
          </a:xfrm>
        </p:spPr>
        <p:txBody>
          <a:bodyPr/>
          <a:lstStyle/>
          <a:p>
            <a:r>
              <a:rPr lang="en-US" smtClean="0">
                <a:solidFill>
                  <a:schemeClr val="accent1"/>
                </a:solidFill>
                <a:latin typeface="Powderfinger Type" charset="0"/>
                <a:ea typeface="Powderfinger Type" charset="0"/>
                <a:cs typeface="Powderfinger Type" charset="0"/>
              </a:rPr>
              <a:t>ICMPv6 </a:t>
            </a:r>
            <a:r>
              <a:rPr lang="en-US" dirty="0" smtClean="0">
                <a:solidFill>
                  <a:schemeClr val="accent1"/>
                </a:solidFill>
                <a:latin typeface="Powderfinger Type" charset="0"/>
                <a:ea typeface="Powderfinger Type" charset="0"/>
                <a:cs typeface="Powderfinger Type" charset="0"/>
              </a:rPr>
              <a:t>and </a:t>
            </a:r>
            <a:r>
              <a:rPr lang="en-US" dirty="0" err="1" smtClean="0">
                <a:solidFill>
                  <a:schemeClr val="accent1"/>
                </a:solidFill>
                <a:latin typeface="Powderfinger Type" charset="0"/>
                <a:ea typeface="Powderfinger Type" charset="0"/>
                <a:cs typeface="Powderfinger Type" charset="0"/>
              </a:rPr>
              <a:t>Anycast</a:t>
            </a:r>
            <a:endParaRPr lang="en-US" dirty="0">
              <a:solidFill>
                <a:schemeClr val="accent1"/>
              </a:solidFill>
              <a:latin typeface="Powderfinger Type" charset="0"/>
              <a:ea typeface="Powderfinger Type" charset="0"/>
              <a:cs typeface="Powderfinger Type" charset="0"/>
            </a:endParaRPr>
          </a:p>
        </p:txBody>
      </p:sp>
      <p:sp>
        <p:nvSpPr>
          <p:cNvPr id="8" name="TextBox 7"/>
          <p:cNvSpPr txBox="1"/>
          <p:nvPr/>
        </p:nvSpPr>
        <p:spPr>
          <a:xfrm>
            <a:off x="1248355" y="3323645"/>
            <a:ext cx="2098651" cy="369332"/>
          </a:xfrm>
          <a:prstGeom prst="rect">
            <a:avLst/>
          </a:prstGeom>
          <a:noFill/>
          <a:ln w="28575">
            <a:solidFill>
              <a:srgbClr val="0070C0"/>
            </a:solidFill>
          </a:ln>
        </p:spPr>
        <p:txBody>
          <a:bodyPr wrap="none" rtlCol="0">
            <a:spAutoFit/>
          </a:bodyPr>
          <a:lstStyle/>
          <a:p>
            <a:r>
              <a:rPr lang="en-US" dirty="0" smtClean="0">
                <a:latin typeface="AhnbergHand" charset="0"/>
                <a:ea typeface="AhnbergHand" charset="0"/>
                <a:cs typeface="AhnbergHand" charset="0"/>
              </a:rPr>
              <a:t>Sender Instance</a:t>
            </a:r>
            <a:endParaRPr lang="en-US" dirty="0">
              <a:latin typeface="AhnbergHand" charset="0"/>
              <a:ea typeface="AhnbergHand" charset="0"/>
              <a:cs typeface="AhnbergHand" charset="0"/>
            </a:endParaRPr>
          </a:p>
        </p:txBody>
      </p:sp>
      <p:sp>
        <p:nvSpPr>
          <p:cNvPr id="9" name="TextBox 8"/>
          <p:cNvSpPr txBox="1"/>
          <p:nvPr/>
        </p:nvSpPr>
        <p:spPr>
          <a:xfrm>
            <a:off x="8230926" y="3030772"/>
            <a:ext cx="926857" cy="369332"/>
          </a:xfrm>
          <a:prstGeom prst="rect">
            <a:avLst/>
          </a:prstGeom>
          <a:noFill/>
        </p:spPr>
        <p:txBody>
          <a:bodyPr wrap="none" rtlCol="0">
            <a:spAutoFit/>
          </a:bodyPr>
          <a:lstStyle/>
          <a:p>
            <a:r>
              <a:rPr lang="en-US" dirty="0" smtClean="0">
                <a:latin typeface="AhnbergHand" charset="0"/>
                <a:ea typeface="AhnbergHand" charset="0"/>
                <a:cs typeface="AhnbergHand" charset="0"/>
              </a:rPr>
              <a:t>Client</a:t>
            </a:r>
            <a:endParaRPr lang="en-US" dirty="0">
              <a:latin typeface="AhnbergHand" charset="0"/>
              <a:ea typeface="AhnbergHand" charset="0"/>
              <a:cs typeface="AhnbergHand" charset="0"/>
            </a:endParaRPr>
          </a:p>
        </p:txBody>
      </p:sp>
      <p:sp>
        <p:nvSpPr>
          <p:cNvPr id="10" name="TextBox 9"/>
          <p:cNvSpPr txBox="1"/>
          <p:nvPr/>
        </p:nvSpPr>
        <p:spPr>
          <a:xfrm>
            <a:off x="1305339" y="4128052"/>
            <a:ext cx="1459054" cy="276999"/>
          </a:xfrm>
          <a:prstGeom prst="rect">
            <a:avLst/>
          </a:prstGeom>
          <a:noFill/>
          <a:ln>
            <a:solidFill>
              <a:schemeClr val="accent4">
                <a:lumMod val="50000"/>
              </a:schemeClr>
            </a:solidFill>
          </a:ln>
        </p:spPr>
        <p:txBody>
          <a:bodyPr wrap="none" rtlCol="0">
            <a:spAutoFit/>
          </a:bodyPr>
          <a:lstStyle/>
          <a:p>
            <a:r>
              <a:rPr lang="en-US" sz="1200" smtClean="0">
                <a:solidFill>
                  <a:schemeClr val="bg1">
                    <a:lumMod val="75000"/>
                  </a:schemeClr>
                </a:solidFill>
                <a:latin typeface="AhnbergHand" charset="0"/>
                <a:ea typeface="AhnbergHand" charset="0"/>
                <a:cs typeface="AhnbergHand" charset="0"/>
              </a:rPr>
              <a:t>Sender Instance</a:t>
            </a:r>
            <a:endParaRPr lang="en-US" sz="1200" dirty="0">
              <a:solidFill>
                <a:schemeClr val="bg1">
                  <a:lumMod val="75000"/>
                </a:schemeClr>
              </a:solidFill>
              <a:latin typeface="AhnbergHand" charset="0"/>
              <a:ea typeface="AhnbergHand" charset="0"/>
              <a:cs typeface="AhnbergHand" charset="0"/>
            </a:endParaRPr>
          </a:p>
        </p:txBody>
      </p:sp>
      <p:sp>
        <p:nvSpPr>
          <p:cNvPr id="11" name="TextBox 10"/>
          <p:cNvSpPr txBox="1"/>
          <p:nvPr/>
        </p:nvSpPr>
        <p:spPr>
          <a:xfrm>
            <a:off x="1248354" y="2552110"/>
            <a:ext cx="1459054" cy="276999"/>
          </a:xfrm>
          <a:prstGeom prst="rect">
            <a:avLst/>
          </a:prstGeom>
          <a:noFill/>
          <a:ln>
            <a:solidFill>
              <a:schemeClr val="accent4">
                <a:lumMod val="50000"/>
              </a:schemeClr>
            </a:solidFill>
          </a:ln>
        </p:spPr>
        <p:txBody>
          <a:bodyPr wrap="none" rtlCol="0">
            <a:spAutoFit/>
          </a:bodyPr>
          <a:lstStyle/>
          <a:p>
            <a:r>
              <a:rPr lang="en-US" sz="1200" dirty="0" smtClean="0">
                <a:solidFill>
                  <a:schemeClr val="bg1">
                    <a:lumMod val="75000"/>
                  </a:schemeClr>
                </a:solidFill>
                <a:latin typeface="AhnbergHand" charset="0"/>
                <a:ea typeface="AhnbergHand" charset="0"/>
                <a:cs typeface="AhnbergHand" charset="0"/>
              </a:rPr>
              <a:t>Sender Instance</a:t>
            </a:r>
            <a:endParaRPr lang="en-US" sz="1200" dirty="0">
              <a:solidFill>
                <a:schemeClr val="bg1">
                  <a:lumMod val="75000"/>
                </a:schemeClr>
              </a:solidFill>
              <a:latin typeface="AhnbergHand" charset="0"/>
              <a:ea typeface="AhnbergHand" charset="0"/>
              <a:cs typeface="AhnbergHand" charset="0"/>
            </a:endParaRPr>
          </a:p>
        </p:txBody>
      </p:sp>
      <p:sp>
        <p:nvSpPr>
          <p:cNvPr id="12" name="Freeform 11"/>
          <p:cNvSpPr/>
          <p:nvPr/>
        </p:nvSpPr>
        <p:spPr>
          <a:xfrm>
            <a:off x="3403158" y="3352493"/>
            <a:ext cx="4885451" cy="627372"/>
          </a:xfrm>
          <a:custGeom>
            <a:avLst/>
            <a:gdLst>
              <a:gd name="connsiteX0" fmla="*/ 0 w 4885451"/>
              <a:gd name="connsiteY0" fmla="*/ 209691 h 627372"/>
              <a:gd name="connsiteX1" fmla="*/ 826936 w 4885451"/>
              <a:gd name="connsiteY1" fmla="*/ 495938 h 627372"/>
              <a:gd name="connsiteX2" fmla="*/ 1995778 w 4885451"/>
              <a:gd name="connsiteY2" fmla="*/ 623159 h 627372"/>
              <a:gd name="connsiteX3" fmla="*/ 3578087 w 4885451"/>
              <a:gd name="connsiteY3" fmla="*/ 352815 h 627372"/>
              <a:gd name="connsiteX4" fmla="*/ 4794637 w 4885451"/>
              <a:gd name="connsiteY4" fmla="*/ 50665 h 627372"/>
              <a:gd name="connsiteX5" fmla="*/ 4651513 w 4885451"/>
              <a:gd name="connsiteY5" fmla="*/ 2957 h 627372"/>
              <a:gd name="connsiteX6" fmla="*/ 4882101 w 4885451"/>
              <a:gd name="connsiteY6" fmla="*/ 26811 h 627372"/>
              <a:gd name="connsiteX7" fmla="*/ 4794637 w 4885451"/>
              <a:gd name="connsiteY7" fmla="*/ 201740 h 627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85451" h="627372">
                <a:moveTo>
                  <a:pt x="0" y="209691"/>
                </a:moveTo>
                <a:cubicBezTo>
                  <a:pt x="247153" y="318359"/>
                  <a:pt x="494307" y="427027"/>
                  <a:pt x="826936" y="495938"/>
                </a:cubicBezTo>
                <a:cubicBezTo>
                  <a:pt x="1159565" y="564849"/>
                  <a:pt x="1537253" y="647013"/>
                  <a:pt x="1995778" y="623159"/>
                </a:cubicBezTo>
                <a:cubicBezTo>
                  <a:pt x="2454303" y="599305"/>
                  <a:pt x="3111610" y="448231"/>
                  <a:pt x="3578087" y="352815"/>
                </a:cubicBezTo>
                <a:cubicBezTo>
                  <a:pt x="4044564" y="257399"/>
                  <a:pt x="4615733" y="108975"/>
                  <a:pt x="4794637" y="50665"/>
                </a:cubicBezTo>
                <a:cubicBezTo>
                  <a:pt x="4973541" y="-7645"/>
                  <a:pt x="4636936" y="6933"/>
                  <a:pt x="4651513" y="2957"/>
                </a:cubicBezTo>
                <a:cubicBezTo>
                  <a:pt x="4666090" y="-1019"/>
                  <a:pt x="4858247" y="-6320"/>
                  <a:pt x="4882101" y="26811"/>
                </a:cubicBezTo>
                <a:cubicBezTo>
                  <a:pt x="4905955" y="59941"/>
                  <a:pt x="4794637" y="201740"/>
                  <a:pt x="4794637" y="20174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oup 15"/>
          <p:cNvGrpSpPr/>
          <p:nvPr/>
        </p:nvGrpSpPr>
        <p:grpSpPr>
          <a:xfrm>
            <a:off x="4134676" y="3844478"/>
            <a:ext cx="351765" cy="135387"/>
            <a:chOff x="7022831" y="2107096"/>
            <a:chExt cx="914478" cy="334169"/>
          </a:xfrm>
          <a:solidFill>
            <a:srgbClr val="FF0000"/>
          </a:solidFill>
        </p:grpSpPr>
        <p:sp>
          <p:nvSpPr>
            <p:cNvPr id="13" name="Freeform 12"/>
            <p:cNvSpPr/>
            <p:nvPr/>
          </p:nvSpPr>
          <p:spPr>
            <a:xfrm>
              <a:off x="7022831" y="2114455"/>
              <a:ext cx="914478" cy="326810"/>
            </a:xfrm>
            <a:custGeom>
              <a:avLst/>
              <a:gdLst>
                <a:gd name="connsiteX0" fmla="*/ 6121 w 914478"/>
                <a:gd name="connsiteY0" fmla="*/ 143715 h 326810"/>
                <a:gd name="connsiteX1" fmla="*/ 6121 w 914478"/>
                <a:gd name="connsiteY1" fmla="*/ 310693 h 326810"/>
                <a:gd name="connsiteX2" fmla="*/ 69732 w 914478"/>
                <a:gd name="connsiteY2" fmla="*/ 318644 h 326810"/>
                <a:gd name="connsiteX3" fmla="*/ 610421 w 914478"/>
                <a:gd name="connsiteY3" fmla="*/ 302741 h 326810"/>
                <a:gd name="connsiteX4" fmla="*/ 674031 w 914478"/>
                <a:gd name="connsiteY4" fmla="*/ 318644 h 326810"/>
                <a:gd name="connsiteX5" fmla="*/ 674031 w 914478"/>
                <a:gd name="connsiteY5" fmla="*/ 151667 h 326810"/>
                <a:gd name="connsiteX6" fmla="*/ 634275 w 914478"/>
                <a:gd name="connsiteY6" fmla="*/ 96007 h 326810"/>
                <a:gd name="connsiteX7" fmla="*/ 101537 w 914478"/>
                <a:gd name="connsiteY7" fmla="*/ 127813 h 326810"/>
                <a:gd name="connsiteX8" fmla="*/ 53829 w 914478"/>
                <a:gd name="connsiteY8" fmla="*/ 111910 h 326810"/>
                <a:gd name="connsiteX9" fmla="*/ 324174 w 914478"/>
                <a:gd name="connsiteY9" fmla="*/ 16494 h 326810"/>
                <a:gd name="connsiteX10" fmla="*/ 387784 w 914478"/>
                <a:gd name="connsiteY10" fmla="*/ 16494 h 326810"/>
                <a:gd name="connsiteX11" fmla="*/ 848960 w 914478"/>
                <a:gd name="connsiteY11" fmla="*/ 592 h 326810"/>
                <a:gd name="connsiteX12" fmla="*/ 896668 w 914478"/>
                <a:gd name="connsiteY12" fmla="*/ 40348 h 326810"/>
                <a:gd name="connsiteX13" fmla="*/ 912570 w 914478"/>
                <a:gd name="connsiteY13" fmla="*/ 183472 h 326810"/>
                <a:gd name="connsiteX14" fmla="*/ 856911 w 914478"/>
                <a:gd name="connsiteY14" fmla="*/ 183472 h 326810"/>
                <a:gd name="connsiteX15" fmla="*/ 745593 w 914478"/>
                <a:gd name="connsiteY15" fmla="*/ 294790 h 326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14478" h="326810">
                  <a:moveTo>
                    <a:pt x="6121" y="143715"/>
                  </a:moveTo>
                  <a:cubicBezTo>
                    <a:pt x="820" y="212626"/>
                    <a:pt x="-4481" y="281538"/>
                    <a:pt x="6121" y="310693"/>
                  </a:cubicBezTo>
                  <a:cubicBezTo>
                    <a:pt x="16723" y="339848"/>
                    <a:pt x="-30985" y="319969"/>
                    <a:pt x="69732" y="318644"/>
                  </a:cubicBezTo>
                  <a:cubicBezTo>
                    <a:pt x="170449" y="317319"/>
                    <a:pt x="509705" y="302741"/>
                    <a:pt x="610421" y="302741"/>
                  </a:cubicBezTo>
                  <a:cubicBezTo>
                    <a:pt x="711137" y="302741"/>
                    <a:pt x="663429" y="343823"/>
                    <a:pt x="674031" y="318644"/>
                  </a:cubicBezTo>
                  <a:cubicBezTo>
                    <a:pt x="684633" y="293465"/>
                    <a:pt x="680657" y="188773"/>
                    <a:pt x="674031" y="151667"/>
                  </a:cubicBezTo>
                  <a:cubicBezTo>
                    <a:pt x="667405" y="114561"/>
                    <a:pt x="729690" y="99983"/>
                    <a:pt x="634275" y="96007"/>
                  </a:cubicBezTo>
                  <a:cubicBezTo>
                    <a:pt x="538860" y="92031"/>
                    <a:pt x="198278" y="125162"/>
                    <a:pt x="101537" y="127813"/>
                  </a:cubicBezTo>
                  <a:cubicBezTo>
                    <a:pt x="4796" y="130464"/>
                    <a:pt x="16723" y="130463"/>
                    <a:pt x="53829" y="111910"/>
                  </a:cubicBezTo>
                  <a:cubicBezTo>
                    <a:pt x="90935" y="93357"/>
                    <a:pt x="268515" y="32397"/>
                    <a:pt x="324174" y="16494"/>
                  </a:cubicBezTo>
                  <a:cubicBezTo>
                    <a:pt x="379833" y="591"/>
                    <a:pt x="387784" y="16494"/>
                    <a:pt x="387784" y="16494"/>
                  </a:cubicBezTo>
                  <a:cubicBezTo>
                    <a:pt x="475248" y="13844"/>
                    <a:pt x="764146" y="-3384"/>
                    <a:pt x="848960" y="592"/>
                  </a:cubicBezTo>
                  <a:cubicBezTo>
                    <a:pt x="933774" y="4568"/>
                    <a:pt x="886066" y="9868"/>
                    <a:pt x="896668" y="40348"/>
                  </a:cubicBezTo>
                  <a:cubicBezTo>
                    <a:pt x="907270" y="70828"/>
                    <a:pt x="919196" y="159618"/>
                    <a:pt x="912570" y="183472"/>
                  </a:cubicBezTo>
                  <a:cubicBezTo>
                    <a:pt x="905944" y="207326"/>
                    <a:pt x="884740" y="164919"/>
                    <a:pt x="856911" y="183472"/>
                  </a:cubicBezTo>
                  <a:cubicBezTo>
                    <a:pt x="829082" y="202025"/>
                    <a:pt x="745593" y="294790"/>
                    <a:pt x="745593" y="294790"/>
                  </a:cubicBezTo>
                </a:path>
              </a:pathLst>
            </a:cu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4"/>
            <p:cNvSpPr/>
            <p:nvPr/>
          </p:nvSpPr>
          <p:spPr>
            <a:xfrm>
              <a:off x="7696863" y="2107096"/>
              <a:ext cx="198782" cy="127221"/>
            </a:xfrm>
            <a:custGeom>
              <a:avLst/>
              <a:gdLst>
                <a:gd name="connsiteX0" fmla="*/ 0 w 198782"/>
                <a:gd name="connsiteY0" fmla="*/ 127221 h 127221"/>
                <a:gd name="connsiteX1" fmla="*/ 135172 w 198782"/>
                <a:gd name="connsiteY1" fmla="*/ 47707 h 127221"/>
                <a:gd name="connsiteX2" fmla="*/ 198782 w 198782"/>
                <a:gd name="connsiteY2" fmla="*/ 0 h 127221"/>
              </a:gdLst>
              <a:ahLst/>
              <a:cxnLst>
                <a:cxn ang="0">
                  <a:pos x="connsiteX0" y="connsiteY0"/>
                </a:cxn>
                <a:cxn ang="0">
                  <a:pos x="connsiteX1" y="connsiteY1"/>
                </a:cxn>
                <a:cxn ang="0">
                  <a:pos x="connsiteX2" y="connsiteY2"/>
                </a:cxn>
              </a:cxnLst>
              <a:rect l="l" t="t" r="r" b="b"/>
              <a:pathLst>
                <a:path w="198782" h="127221">
                  <a:moveTo>
                    <a:pt x="0" y="127221"/>
                  </a:moveTo>
                  <a:cubicBezTo>
                    <a:pt x="51021" y="98065"/>
                    <a:pt x="102042" y="68910"/>
                    <a:pt x="135172" y="47707"/>
                  </a:cubicBezTo>
                  <a:cubicBezTo>
                    <a:pt x="168302" y="26504"/>
                    <a:pt x="198782" y="0"/>
                    <a:pt x="198782" y="0"/>
                  </a:cubicBezTo>
                </a:path>
              </a:pathLst>
            </a:cu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 name="Group 16"/>
          <p:cNvGrpSpPr/>
          <p:nvPr/>
        </p:nvGrpSpPr>
        <p:grpSpPr>
          <a:xfrm>
            <a:off x="4992629" y="3929151"/>
            <a:ext cx="351765" cy="135387"/>
            <a:chOff x="7022831" y="2107096"/>
            <a:chExt cx="914478" cy="334169"/>
          </a:xfrm>
          <a:solidFill>
            <a:srgbClr val="FF0000"/>
          </a:solidFill>
        </p:grpSpPr>
        <p:sp>
          <p:nvSpPr>
            <p:cNvPr id="18" name="Freeform 17"/>
            <p:cNvSpPr/>
            <p:nvPr/>
          </p:nvSpPr>
          <p:spPr>
            <a:xfrm>
              <a:off x="7022831" y="2114455"/>
              <a:ext cx="914478" cy="326810"/>
            </a:xfrm>
            <a:custGeom>
              <a:avLst/>
              <a:gdLst>
                <a:gd name="connsiteX0" fmla="*/ 6121 w 914478"/>
                <a:gd name="connsiteY0" fmla="*/ 143715 h 326810"/>
                <a:gd name="connsiteX1" fmla="*/ 6121 w 914478"/>
                <a:gd name="connsiteY1" fmla="*/ 310693 h 326810"/>
                <a:gd name="connsiteX2" fmla="*/ 69732 w 914478"/>
                <a:gd name="connsiteY2" fmla="*/ 318644 h 326810"/>
                <a:gd name="connsiteX3" fmla="*/ 610421 w 914478"/>
                <a:gd name="connsiteY3" fmla="*/ 302741 h 326810"/>
                <a:gd name="connsiteX4" fmla="*/ 674031 w 914478"/>
                <a:gd name="connsiteY4" fmla="*/ 318644 h 326810"/>
                <a:gd name="connsiteX5" fmla="*/ 674031 w 914478"/>
                <a:gd name="connsiteY5" fmla="*/ 151667 h 326810"/>
                <a:gd name="connsiteX6" fmla="*/ 634275 w 914478"/>
                <a:gd name="connsiteY6" fmla="*/ 96007 h 326810"/>
                <a:gd name="connsiteX7" fmla="*/ 101537 w 914478"/>
                <a:gd name="connsiteY7" fmla="*/ 127813 h 326810"/>
                <a:gd name="connsiteX8" fmla="*/ 53829 w 914478"/>
                <a:gd name="connsiteY8" fmla="*/ 111910 h 326810"/>
                <a:gd name="connsiteX9" fmla="*/ 324174 w 914478"/>
                <a:gd name="connsiteY9" fmla="*/ 16494 h 326810"/>
                <a:gd name="connsiteX10" fmla="*/ 387784 w 914478"/>
                <a:gd name="connsiteY10" fmla="*/ 16494 h 326810"/>
                <a:gd name="connsiteX11" fmla="*/ 848960 w 914478"/>
                <a:gd name="connsiteY11" fmla="*/ 592 h 326810"/>
                <a:gd name="connsiteX12" fmla="*/ 896668 w 914478"/>
                <a:gd name="connsiteY12" fmla="*/ 40348 h 326810"/>
                <a:gd name="connsiteX13" fmla="*/ 912570 w 914478"/>
                <a:gd name="connsiteY13" fmla="*/ 183472 h 326810"/>
                <a:gd name="connsiteX14" fmla="*/ 856911 w 914478"/>
                <a:gd name="connsiteY14" fmla="*/ 183472 h 326810"/>
                <a:gd name="connsiteX15" fmla="*/ 745593 w 914478"/>
                <a:gd name="connsiteY15" fmla="*/ 294790 h 326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14478" h="326810">
                  <a:moveTo>
                    <a:pt x="6121" y="143715"/>
                  </a:moveTo>
                  <a:cubicBezTo>
                    <a:pt x="820" y="212626"/>
                    <a:pt x="-4481" y="281538"/>
                    <a:pt x="6121" y="310693"/>
                  </a:cubicBezTo>
                  <a:cubicBezTo>
                    <a:pt x="16723" y="339848"/>
                    <a:pt x="-30985" y="319969"/>
                    <a:pt x="69732" y="318644"/>
                  </a:cubicBezTo>
                  <a:cubicBezTo>
                    <a:pt x="170449" y="317319"/>
                    <a:pt x="509705" y="302741"/>
                    <a:pt x="610421" y="302741"/>
                  </a:cubicBezTo>
                  <a:cubicBezTo>
                    <a:pt x="711137" y="302741"/>
                    <a:pt x="663429" y="343823"/>
                    <a:pt x="674031" y="318644"/>
                  </a:cubicBezTo>
                  <a:cubicBezTo>
                    <a:pt x="684633" y="293465"/>
                    <a:pt x="680657" y="188773"/>
                    <a:pt x="674031" y="151667"/>
                  </a:cubicBezTo>
                  <a:cubicBezTo>
                    <a:pt x="667405" y="114561"/>
                    <a:pt x="729690" y="99983"/>
                    <a:pt x="634275" y="96007"/>
                  </a:cubicBezTo>
                  <a:cubicBezTo>
                    <a:pt x="538860" y="92031"/>
                    <a:pt x="198278" y="125162"/>
                    <a:pt x="101537" y="127813"/>
                  </a:cubicBezTo>
                  <a:cubicBezTo>
                    <a:pt x="4796" y="130464"/>
                    <a:pt x="16723" y="130463"/>
                    <a:pt x="53829" y="111910"/>
                  </a:cubicBezTo>
                  <a:cubicBezTo>
                    <a:pt x="90935" y="93357"/>
                    <a:pt x="268515" y="32397"/>
                    <a:pt x="324174" y="16494"/>
                  </a:cubicBezTo>
                  <a:cubicBezTo>
                    <a:pt x="379833" y="591"/>
                    <a:pt x="387784" y="16494"/>
                    <a:pt x="387784" y="16494"/>
                  </a:cubicBezTo>
                  <a:cubicBezTo>
                    <a:pt x="475248" y="13844"/>
                    <a:pt x="764146" y="-3384"/>
                    <a:pt x="848960" y="592"/>
                  </a:cubicBezTo>
                  <a:cubicBezTo>
                    <a:pt x="933774" y="4568"/>
                    <a:pt x="886066" y="9868"/>
                    <a:pt x="896668" y="40348"/>
                  </a:cubicBezTo>
                  <a:cubicBezTo>
                    <a:pt x="907270" y="70828"/>
                    <a:pt x="919196" y="159618"/>
                    <a:pt x="912570" y="183472"/>
                  </a:cubicBezTo>
                  <a:cubicBezTo>
                    <a:pt x="905944" y="207326"/>
                    <a:pt x="884740" y="164919"/>
                    <a:pt x="856911" y="183472"/>
                  </a:cubicBezTo>
                  <a:cubicBezTo>
                    <a:pt x="829082" y="202025"/>
                    <a:pt x="745593" y="294790"/>
                    <a:pt x="745593" y="294790"/>
                  </a:cubicBezTo>
                </a:path>
              </a:pathLst>
            </a:cu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18"/>
            <p:cNvSpPr/>
            <p:nvPr/>
          </p:nvSpPr>
          <p:spPr>
            <a:xfrm>
              <a:off x="7696863" y="2107096"/>
              <a:ext cx="198782" cy="127221"/>
            </a:xfrm>
            <a:custGeom>
              <a:avLst/>
              <a:gdLst>
                <a:gd name="connsiteX0" fmla="*/ 0 w 198782"/>
                <a:gd name="connsiteY0" fmla="*/ 127221 h 127221"/>
                <a:gd name="connsiteX1" fmla="*/ 135172 w 198782"/>
                <a:gd name="connsiteY1" fmla="*/ 47707 h 127221"/>
                <a:gd name="connsiteX2" fmla="*/ 198782 w 198782"/>
                <a:gd name="connsiteY2" fmla="*/ 0 h 127221"/>
              </a:gdLst>
              <a:ahLst/>
              <a:cxnLst>
                <a:cxn ang="0">
                  <a:pos x="connsiteX0" y="connsiteY0"/>
                </a:cxn>
                <a:cxn ang="0">
                  <a:pos x="connsiteX1" y="connsiteY1"/>
                </a:cxn>
                <a:cxn ang="0">
                  <a:pos x="connsiteX2" y="connsiteY2"/>
                </a:cxn>
              </a:cxnLst>
              <a:rect l="l" t="t" r="r" b="b"/>
              <a:pathLst>
                <a:path w="198782" h="127221">
                  <a:moveTo>
                    <a:pt x="0" y="127221"/>
                  </a:moveTo>
                  <a:cubicBezTo>
                    <a:pt x="51021" y="98065"/>
                    <a:pt x="102042" y="68910"/>
                    <a:pt x="135172" y="47707"/>
                  </a:cubicBezTo>
                  <a:cubicBezTo>
                    <a:pt x="168302" y="26504"/>
                    <a:pt x="198782" y="0"/>
                    <a:pt x="198782" y="0"/>
                  </a:cubicBezTo>
                </a:path>
              </a:pathLst>
            </a:cu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p:cNvGrpSpPr/>
          <p:nvPr/>
        </p:nvGrpSpPr>
        <p:grpSpPr>
          <a:xfrm>
            <a:off x="5933974" y="3828327"/>
            <a:ext cx="351765" cy="135387"/>
            <a:chOff x="7022831" y="2107096"/>
            <a:chExt cx="914478" cy="334169"/>
          </a:xfrm>
          <a:solidFill>
            <a:srgbClr val="FF0000"/>
          </a:solidFill>
        </p:grpSpPr>
        <p:sp>
          <p:nvSpPr>
            <p:cNvPr id="21" name="Freeform 20"/>
            <p:cNvSpPr/>
            <p:nvPr/>
          </p:nvSpPr>
          <p:spPr>
            <a:xfrm>
              <a:off x="7022831" y="2114455"/>
              <a:ext cx="914478" cy="326810"/>
            </a:xfrm>
            <a:custGeom>
              <a:avLst/>
              <a:gdLst>
                <a:gd name="connsiteX0" fmla="*/ 6121 w 914478"/>
                <a:gd name="connsiteY0" fmla="*/ 143715 h 326810"/>
                <a:gd name="connsiteX1" fmla="*/ 6121 w 914478"/>
                <a:gd name="connsiteY1" fmla="*/ 310693 h 326810"/>
                <a:gd name="connsiteX2" fmla="*/ 69732 w 914478"/>
                <a:gd name="connsiteY2" fmla="*/ 318644 h 326810"/>
                <a:gd name="connsiteX3" fmla="*/ 610421 w 914478"/>
                <a:gd name="connsiteY3" fmla="*/ 302741 h 326810"/>
                <a:gd name="connsiteX4" fmla="*/ 674031 w 914478"/>
                <a:gd name="connsiteY4" fmla="*/ 318644 h 326810"/>
                <a:gd name="connsiteX5" fmla="*/ 674031 w 914478"/>
                <a:gd name="connsiteY5" fmla="*/ 151667 h 326810"/>
                <a:gd name="connsiteX6" fmla="*/ 634275 w 914478"/>
                <a:gd name="connsiteY6" fmla="*/ 96007 h 326810"/>
                <a:gd name="connsiteX7" fmla="*/ 101537 w 914478"/>
                <a:gd name="connsiteY7" fmla="*/ 127813 h 326810"/>
                <a:gd name="connsiteX8" fmla="*/ 53829 w 914478"/>
                <a:gd name="connsiteY8" fmla="*/ 111910 h 326810"/>
                <a:gd name="connsiteX9" fmla="*/ 324174 w 914478"/>
                <a:gd name="connsiteY9" fmla="*/ 16494 h 326810"/>
                <a:gd name="connsiteX10" fmla="*/ 387784 w 914478"/>
                <a:gd name="connsiteY10" fmla="*/ 16494 h 326810"/>
                <a:gd name="connsiteX11" fmla="*/ 848960 w 914478"/>
                <a:gd name="connsiteY11" fmla="*/ 592 h 326810"/>
                <a:gd name="connsiteX12" fmla="*/ 896668 w 914478"/>
                <a:gd name="connsiteY12" fmla="*/ 40348 h 326810"/>
                <a:gd name="connsiteX13" fmla="*/ 912570 w 914478"/>
                <a:gd name="connsiteY13" fmla="*/ 183472 h 326810"/>
                <a:gd name="connsiteX14" fmla="*/ 856911 w 914478"/>
                <a:gd name="connsiteY14" fmla="*/ 183472 h 326810"/>
                <a:gd name="connsiteX15" fmla="*/ 745593 w 914478"/>
                <a:gd name="connsiteY15" fmla="*/ 294790 h 326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14478" h="326810">
                  <a:moveTo>
                    <a:pt x="6121" y="143715"/>
                  </a:moveTo>
                  <a:cubicBezTo>
                    <a:pt x="820" y="212626"/>
                    <a:pt x="-4481" y="281538"/>
                    <a:pt x="6121" y="310693"/>
                  </a:cubicBezTo>
                  <a:cubicBezTo>
                    <a:pt x="16723" y="339848"/>
                    <a:pt x="-30985" y="319969"/>
                    <a:pt x="69732" y="318644"/>
                  </a:cubicBezTo>
                  <a:cubicBezTo>
                    <a:pt x="170449" y="317319"/>
                    <a:pt x="509705" y="302741"/>
                    <a:pt x="610421" y="302741"/>
                  </a:cubicBezTo>
                  <a:cubicBezTo>
                    <a:pt x="711137" y="302741"/>
                    <a:pt x="663429" y="343823"/>
                    <a:pt x="674031" y="318644"/>
                  </a:cubicBezTo>
                  <a:cubicBezTo>
                    <a:pt x="684633" y="293465"/>
                    <a:pt x="680657" y="188773"/>
                    <a:pt x="674031" y="151667"/>
                  </a:cubicBezTo>
                  <a:cubicBezTo>
                    <a:pt x="667405" y="114561"/>
                    <a:pt x="729690" y="99983"/>
                    <a:pt x="634275" y="96007"/>
                  </a:cubicBezTo>
                  <a:cubicBezTo>
                    <a:pt x="538860" y="92031"/>
                    <a:pt x="198278" y="125162"/>
                    <a:pt x="101537" y="127813"/>
                  </a:cubicBezTo>
                  <a:cubicBezTo>
                    <a:pt x="4796" y="130464"/>
                    <a:pt x="16723" y="130463"/>
                    <a:pt x="53829" y="111910"/>
                  </a:cubicBezTo>
                  <a:cubicBezTo>
                    <a:pt x="90935" y="93357"/>
                    <a:pt x="268515" y="32397"/>
                    <a:pt x="324174" y="16494"/>
                  </a:cubicBezTo>
                  <a:cubicBezTo>
                    <a:pt x="379833" y="591"/>
                    <a:pt x="387784" y="16494"/>
                    <a:pt x="387784" y="16494"/>
                  </a:cubicBezTo>
                  <a:cubicBezTo>
                    <a:pt x="475248" y="13844"/>
                    <a:pt x="764146" y="-3384"/>
                    <a:pt x="848960" y="592"/>
                  </a:cubicBezTo>
                  <a:cubicBezTo>
                    <a:pt x="933774" y="4568"/>
                    <a:pt x="886066" y="9868"/>
                    <a:pt x="896668" y="40348"/>
                  </a:cubicBezTo>
                  <a:cubicBezTo>
                    <a:pt x="907270" y="70828"/>
                    <a:pt x="919196" y="159618"/>
                    <a:pt x="912570" y="183472"/>
                  </a:cubicBezTo>
                  <a:cubicBezTo>
                    <a:pt x="905944" y="207326"/>
                    <a:pt x="884740" y="164919"/>
                    <a:pt x="856911" y="183472"/>
                  </a:cubicBezTo>
                  <a:cubicBezTo>
                    <a:pt x="829082" y="202025"/>
                    <a:pt x="745593" y="294790"/>
                    <a:pt x="745593" y="294790"/>
                  </a:cubicBezTo>
                </a:path>
              </a:pathLst>
            </a:cu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21"/>
            <p:cNvSpPr/>
            <p:nvPr/>
          </p:nvSpPr>
          <p:spPr>
            <a:xfrm>
              <a:off x="7696863" y="2107096"/>
              <a:ext cx="198782" cy="127221"/>
            </a:xfrm>
            <a:custGeom>
              <a:avLst/>
              <a:gdLst>
                <a:gd name="connsiteX0" fmla="*/ 0 w 198782"/>
                <a:gd name="connsiteY0" fmla="*/ 127221 h 127221"/>
                <a:gd name="connsiteX1" fmla="*/ 135172 w 198782"/>
                <a:gd name="connsiteY1" fmla="*/ 47707 h 127221"/>
                <a:gd name="connsiteX2" fmla="*/ 198782 w 198782"/>
                <a:gd name="connsiteY2" fmla="*/ 0 h 127221"/>
              </a:gdLst>
              <a:ahLst/>
              <a:cxnLst>
                <a:cxn ang="0">
                  <a:pos x="connsiteX0" y="connsiteY0"/>
                </a:cxn>
                <a:cxn ang="0">
                  <a:pos x="connsiteX1" y="connsiteY1"/>
                </a:cxn>
                <a:cxn ang="0">
                  <a:pos x="connsiteX2" y="connsiteY2"/>
                </a:cxn>
              </a:cxnLst>
              <a:rect l="l" t="t" r="r" b="b"/>
              <a:pathLst>
                <a:path w="198782" h="127221">
                  <a:moveTo>
                    <a:pt x="0" y="127221"/>
                  </a:moveTo>
                  <a:cubicBezTo>
                    <a:pt x="51021" y="98065"/>
                    <a:pt x="102042" y="68910"/>
                    <a:pt x="135172" y="47707"/>
                  </a:cubicBezTo>
                  <a:cubicBezTo>
                    <a:pt x="168302" y="26504"/>
                    <a:pt x="198782" y="0"/>
                    <a:pt x="198782" y="0"/>
                  </a:cubicBezTo>
                </a:path>
              </a:pathLst>
            </a:cu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 name="Group 22"/>
          <p:cNvGrpSpPr/>
          <p:nvPr/>
        </p:nvGrpSpPr>
        <p:grpSpPr>
          <a:xfrm>
            <a:off x="6863299" y="3666179"/>
            <a:ext cx="351765" cy="135387"/>
            <a:chOff x="7022831" y="2107096"/>
            <a:chExt cx="914478" cy="334169"/>
          </a:xfrm>
        </p:grpSpPr>
        <p:sp>
          <p:nvSpPr>
            <p:cNvPr id="24" name="Freeform 23"/>
            <p:cNvSpPr/>
            <p:nvPr/>
          </p:nvSpPr>
          <p:spPr>
            <a:xfrm>
              <a:off x="7022831" y="2114455"/>
              <a:ext cx="914478" cy="326810"/>
            </a:xfrm>
            <a:custGeom>
              <a:avLst/>
              <a:gdLst>
                <a:gd name="connsiteX0" fmla="*/ 6121 w 914478"/>
                <a:gd name="connsiteY0" fmla="*/ 143715 h 326810"/>
                <a:gd name="connsiteX1" fmla="*/ 6121 w 914478"/>
                <a:gd name="connsiteY1" fmla="*/ 310693 h 326810"/>
                <a:gd name="connsiteX2" fmla="*/ 69732 w 914478"/>
                <a:gd name="connsiteY2" fmla="*/ 318644 h 326810"/>
                <a:gd name="connsiteX3" fmla="*/ 610421 w 914478"/>
                <a:gd name="connsiteY3" fmla="*/ 302741 h 326810"/>
                <a:gd name="connsiteX4" fmla="*/ 674031 w 914478"/>
                <a:gd name="connsiteY4" fmla="*/ 318644 h 326810"/>
                <a:gd name="connsiteX5" fmla="*/ 674031 w 914478"/>
                <a:gd name="connsiteY5" fmla="*/ 151667 h 326810"/>
                <a:gd name="connsiteX6" fmla="*/ 634275 w 914478"/>
                <a:gd name="connsiteY6" fmla="*/ 96007 h 326810"/>
                <a:gd name="connsiteX7" fmla="*/ 101537 w 914478"/>
                <a:gd name="connsiteY7" fmla="*/ 127813 h 326810"/>
                <a:gd name="connsiteX8" fmla="*/ 53829 w 914478"/>
                <a:gd name="connsiteY8" fmla="*/ 111910 h 326810"/>
                <a:gd name="connsiteX9" fmla="*/ 324174 w 914478"/>
                <a:gd name="connsiteY9" fmla="*/ 16494 h 326810"/>
                <a:gd name="connsiteX10" fmla="*/ 387784 w 914478"/>
                <a:gd name="connsiteY10" fmla="*/ 16494 h 326810"/>
                <a:gd name="connsiteX11" fmla="*/ 848960 w 914478"/>
                <a:gd name="connsiteY11" fmla="*/ 592 h 326810"/>
                <a:gd name="connsiteX12" fmla="*/ 896668 w 914478"/>
                <a:gd name="connsiteY12" fmla="*/ 40348 h 326810"/>
                <a:gd name="connsiteX13" fmla="*/ 912570 w 914478"/>
                <a:gd name="connsiteY13" fmla="*/ 183472 h 326810"/>
                <a:gd name="connsiteX14" fmla="*/ 856911 w 914478"/>
                <a:gd name="connsiteY14" fmla="*/ 183472 h 326810"/>
                <a:gd name="connsiteX15" fmla="*/ 745593 w 914478"/>
                <a:gd name="connsiteY15" fmla="*/ 294790 h 326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14478" h="326810">
                  <a:moveTo>
                    <a:pt x="6121" y="143715"/>
                  </a:moveTo>
                  <a:cubicBezTo>
                    <a:pt x="820" y="212626"/>
                    <a:pt x="-4481" y="281538"/>
                    <a:pt x="6121" y="310693"/>
                  </a:cubicBezTo>
                  <a:cubicBezTo>
                    <a:pt x="16723" y="339848"/>
                    <a:pt x="-30985" y="319969"/>
                    <a:pt x="69732" y="318644"/>
                  </a:cubicBezTo>
                  <a:cubicBezTo>
                    <a:pt x="170449" y="317319"/>
                    <a:pt x="509705" y="302741"/>
                    <a:pt x="610421" y="302741"/>
                  </a:cubicBezTo>
                  <a:cubicBezTo>
                    <a:pt x="711137" y="302741"/>
                    <a:pt x="663429" y="343823"/>
                    <a:pt x="674031" y="318644"/>
                  </a:cubicBezTo>
                  <a:cubicBezTo>
                    <a:pt x="684633" y="293465"/>
                    <a:pt x="680657" y="188773"/>
                    <a:pt x="674031" y="151667"/>
                  </a:cubicBezTo>
                  <a:cubicBezTo>
                    <a:pt x="667405" y="114561"/>
                    <a:pt x="729690" y="99983"/>
                    <a:pt x="634275" y="96007"/>
                  </a:cubicBezTo>
                  <a:cubicBezTo>
                    <a:pt x="538860" y="92031"/>
                    <a:pt x="198278" y="125162"/>
                    <a:pt x="101537" y="127813"/>
                  </a:cubicBezTo>
                  <a:cubicBezTo>
                    <a:pt x="4796" y="130464"/>
                    <a:pt x="16723" y="130463"/>
                    <a:pt x="53829" y="111910"/>
                  </a:cubicBezTo>
                  <a:cubicBezTo>
                    <a:pt x="90935" y="93357"/>
                    <a:pt x="268515" y="32397"/>
                    <a:pt x="324174" y="16494"/>
                  </a:cubicBezTo>
                  <a:cubicBezTo>
                    <a:pt x="379833" y="591"/>
                    <a:pt x="387784" y="16494"/>
                    <a:pt x="387784" y="16494"/>
                  </a:cubicBezTo>
                  <a:cubicBezTo>
                    <a:pt x="475248" y="13844"/>
                    <a:pt x="764146" y="-3384"/>
                    <a:pt x="848960" y="592"/>
                  </a:cubicBezTo>
                  <a:cubicBezTo>
                    <a:pt x="933774" y="4568"/>
                    <a:pt x="886066" y="9868"/>
                    <a:pt x="896668" y="40348"/>
                  </a:cubicBezTo>
                  <a:cubicBezTo>
                    <a:pt x="907270" y="70828"/>
                    <a:pt x="919196" y="159618"/>
                    <a:pt x="912570" y="183472"/>
                  </a:cubicBezTo>
                  <a:cubicBezTo>
                    <a:pt x="905944" y="207326"/>
                    <a:pt x="884740" y="164919"/>
                    <a:pt x="856911" y="183472"/>
                  </a:cubicBezTo>
                  <a:cubicBezTo>
                    <a:pt x="829082" y="202025"/>
                    <a:pt x="745593" y="294790"/>
                    <a:pt x="745593" y="29479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24"/>
            <p:cNvSpPr/>
            <p:nvPr/>
          </p:nvSpPr>
          <p:spPr>
            <a:xfrm>
              <a:off x="7696863" y="2107096"/>
              <a:ext cx="198782" cy="127221"/>
            </a:xfrm>
            <a:custGeom>
              <a:avLst/>
              <a:gdLst>
                <a:gd name="connsiteX0" fmla="*/ 0 w 198782"/>
                <a:gd name="connsiteY0" fmla="*/ 127221 h 127221"/>
                <a:gd name="connsiteX1" fmla="*/ 135172 w 198782"/>
                <a:gd name="connsiteY1" fmla="*/ 47707 h 127221"/>
                <a:gd name="connsiteX2" fmla="*/ 198782 w 198782"/>
                <a:gd name="connsiteY2" fmla="*/ 0 h 127221"/>
              </a:gdLst>
              <a:ahLst/>
              <a:cxnLst>
                <a:cxn ang="0">
                  <a:pos x="connsiteX0" y="connsiteY0"/>
                </a:cxn>
                <a:cxn ang="0">
                  <a:pos x="connsiteX1" y="connsiteY1"/>
                </a:cxn>
                <a:cxn ang="0">
                  <a:pos x="connsiteX2" y="connsiteY2"/>
                </a:cxn>
              </a:cxnLst>
              <a:rect l="l" t="t" r="r" b="b"/>
              <a:pathLst>
                <a:path w="198782" h="127221">
                  <a:moveTo>
                    <a:pt x="0" y="127221"/>
                  </a:moveTo>
                  <a:cubicBezTo>
                    <a:pt x="51021" y="98065"/>
                    <a:pt x="102042" y="68910"/>
                    <a:pt x="135172" y="47707"/>
                  </a:cubicBezTo>
                  <a:cubicBezTo>
                    <a:pt x="168302" y="26504"/>
                    <a:pt x="198782" y="0"/>
                    <a:pt x="198782"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 name="Group 25"/>
          <p:cNvGrpSpPr/>
          <p:nvPr/>
        </p:nvGrpSpPr>
        <p:grpSpPr>
          <a:xfrm>
            <a:off x="3540026" y="3599976"/>
            <a:ext cx="351765" cy="135387"/>
            <a:chOff x="7022831" y="2107096"/>
            <a:chExt cx="914478" cy="334169"/>
          </a:xfrm>
        </p:grpSpPr>
        <p:sp>
          <p:nvSpPr>
            <p:cNvPr id="27" name="Freeform 26"/>
            <p:cNvSpPr/>
            <p:nvPr/>
          </p:nvSpPr>
          <p:spPr>
            <a:xfrm>
              <a:off x="7022831" y="2114455"/>
              <a:ext cx="914478" cy="326810"/>
            </a:xfrm>
            <a:custGeom>
              <a:avLst/>
              <a:gdLst>
                <a:gd name="connsiteX0" fmla="*/ 6121 w 914478"/>
                <a:gd name="connsiteY0" fmla="*/ 143715 h 326810"/>
                <a:gd name="connsiteX1" fmla="*/ 6121 w 914478"/>
                <a:gd name="connsiteY1" fmla="*/ 310693 h 326810"/>
                <a:gd name="connsiteX2" fmla="*/ 69732 w 914478"/>
                <a:gd name="connsiteY2" fmla="*/ 318644 h 326810"/>
                <a:gd name="connsiteX3" fmla="*/ 610421 w 914478"/>
                <a:gd name="connsiteY3" fmla="*/ 302741 h 326810"/>
                <a:gd name="connsiteX4" fmla="*/ 674031 w 914478"/>
                <a:gd name="connsiteY4" fmla="*/ 318644 h 326810"/>
                <a:gd name="connsiteX5" fmla="*/ 674031 w 914478"/>
                <a:gd name="connsiteY5" fmla="*/ 151667 h 326810"/>
                <a:gd name="connsiteX6" fmla="*/ 634275 w 914478"/>
                <a:gd name="connsiteY6" fmla="*/ 96007 h 326810"/>
                <a:gd name="connsiteX7" fmla="*/ 101537 w 914478"/>
                <a:gd name="connsiteY7" fmla="*/ 127813 h 326810"/>
                <a:gd name="connsiteX8" fmla="*/ 53829 w 914478"/>
                <a:gd name="connsiteY8" fmla="*/ 111910 h 326810"/>
                <a:gd name="connsiteX9" fmla="*/ 324174 w 914478"/>
                <a:gd name="connsiteY9" fmla="*/ 16494 h 326810"/>
                <a:gd name="connsiteX10" fmla="*/ 387784 w 914478"/>
                <a:gd name="connsiteY10" fmla="*/ 16494 h 326810"/>
                <a:gd name="connsiteX11" fmla="*/ 848960 w 914478"/>
                <a:gd name="connsiteY11" fmla="*/ 592 h 326810"/>
                <a:gd name="connsiteX12" fmla="*/ 896668 w 914478"/>
                <a:gd name="connsiteY12" fmla="*/ 40348 h 326810"/>
                <a:gd name="connsiteX13" fmla="*/ 912570 w 914478"/>
                <a:gd name="connsiteY13" fmla="*/ 183472 h 326810"/>
                <a:gd name="connsiteX14" fmla="*/ 856911 w 914478"/>
                <a:gd name="connsiteY14" fmla="*/ 183472 h 326810"/>
                <a:gd name="connsiteX15" fmla="*/ 745593 w 914478"/>
                <a:gd name="connsiteY15" fmla="*/ 294790 h 326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14478" h="326810">
                  <a:moveTo>
                    <a:pt x="6121" y="143715"/>
                  </a:moveTo>
                  <a:cubicBezTo>
                    <a:pt x="820" y="212626"/>
                    <a:pt x="-4481" y="281538"/>
                    <a:pt x="6121" y="310693"/>
                  </a:cubicBezTo>
                  <a:cubicBezTo>
                    <a:pt x="16723" y="339848"/>
                    <a:pt x="-30985" y="319969"/>
                    <a:pt x="69732" y="318644"/>
                  </a:cubicBezTo>
                  <a:cubicBezTo>
                    <a:pt x="170449" y="317319"/>
                    <a:pt x="509705" y="302741"/>
                    <a:pt x="610421" y="302741"/>
                  </a:cubicBezTo>
                  <a:cubicBezTo>
                    <a:pt x="711137" y="302741"/>
                    <a:pt x="663429" y="343823"/>
                    <a:pt x="674031" y="318644"/>
                  </a:cubicBezTo>
                  <a:cubicBezTo>
                    <a:pt x="684633" y="293465"/>
                    <a:pt x="680657" y="188773"/>
                    <a:pt x="674031" y="151667"/>
                  </a:cubicBezTo>
                  <a:cubicBezTo>
                    <a:pt x="667405" y="114561"/>
                    <a:pt x="729690" y="99983"/>
                    <a:pt x="634275" y="96007"/>
                  </a:cubicBezTo>
                  <a:cubicBezTo>
                    <a:pt x="538860" y="92031"/>
                    <a:pt x="198278" y="125162"/>
                    <a:pt x="101537" y="127813"/>
                  </a:cubicBezTo>
                  <a:cubicBezTo>
                    <a:pt x="4796" y="130464"/>
                    <a:pt x="16723" y="130463"/>
                    <a:pt x="53829" y="111910"/>
                  </a:cubicBezTo>
                  <a:cubicBezTo>
                    <a:pt x="90935" y="93357"/>
                    <a:pt x="268515" y="32397"/>
                    <a:pt x="324174" y="16494"/>
                  </a:cubicBezTo>
                  <a:cubicBezTo>
                    <a:pt x="379833" y="591"/>
                    <a:pt x="387784" y="16494"/>
                    <a:pt x="387784" y="16494"/>
                  </a:cubicBezTo>
                  <a:cubicBezTo>
                    <a:pt x="475248" y="13844"/>
                    <a:pt x="764146" y="-3384"/>
                    <a:pt x="848960" y="592"/>
                  </a:cubicBezTo>
                  <a:cubicBezTo>
                    <a:pt x="933774" y="4568"/>
                    <a:pt x="886066" y="9868"/>
                    <a:pt x="896668" y="40348"/>
                  </a:cubicBezTo>
                  <a:cubicBezTo>
                    <a:pt x="907270" y="70828"/>
                    <a:pt x="919196" y="159618"/>
                    <a:pt x="912570" y="183472"/>
                  </a:cubicBezTo>
                  <a:cubicBezTo>
                    <a:pt x="905944" y="207326"/>
                    <a:pt x="884740" y="164919"/>
                    <a:pt x="856911" y="183472"/>
                  </a:cubicBezTo>
                  <a:cubicBezTo>
                    <a:pt x="829082" y="202025"/>
                    <a:pt x="745593" y="294790"/>
                    <a:pt x="745593" y="29479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27"/>
            <p:cNvSpPr/>
            <p:nvPr/>
          </p:nvSpPr>
          <p:spPr>
            <a:xfrm>
              <a:off x="7696863" y="2107096"/>
              <a:ext cx="198782" cy="127221"/>
            </a:xfrm>
            <a:custGeom>
              <a:avLst/>
              <a:gdLst>
                <a:gd name="connsiteX0" fmla="*/ 0 w 198782"/>
                <a:gd name="connsiteY0" fmla="*/ 127221 h 127221"/>
                <a:gd name="connsiteX1" fmla="*/ 135172 w 198782"/>
                <a:gd name="connsiteY1" fmla="*/ 47707 h 127221"/>
                <a:gd name="connsiteX2" fmla="*/ 198782 w 198782"/>
                <a:gd name="connsiteY2" fmla="*/ 0 h 127221"/>
              </a:gdLst>
              <a:ahLst/>
              <a:cxnLst>
                <a:cxn ang="0">
                  <a:pos x="connsiteX0" y="connsiteY0"/>
                </a:cxn>
                <a:cxn ang="0">
                  <a:pos x="connsiteX1" y="connsiteY1"/>
                </a:cxn>
                <a:cxn ang="0">
                  <a:pos x="connsiteX2" y="connsiteY2"/>
                </a:cxn>
              </a:cxnLst>
              <a:rect l="l" t="t" r="r" b="b"/>
              <a:pathLst>
                <a:path w="198782" h="127221">
                  <a:moveTo>
                    <a:pt x="0" y="127221"/>
                  </a:moveTo>
                  <a:cubicBezTo>
                    <a:pt x="51021" y="98065"/>
                    <a:pt x="102042" y="68910"/>
                    <a:pt x="135172" y="47707"/>
                  </a:cubicBezTo>
                  <a:cubicBezTo>
                    <a:pt x="168302" y="26504"/>
                    <a:pt x="198782" y="0"/>
                    <a:pt x="198782"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9" name="Freeform 28"/>
          <p:cNvSpPr/>
          <p:nvPr/>
        </p:nvSpPr>
        <p:spPr>
          <a:xfrm>
            <a:off x="934022" y="1943861"/>
            <a:ext cx="3075737" cy="3268985"/>
          </a:xfrm>
          <a:custGeom>
            <a:avLst/>
            <a:gdLst>
              <a:gd name="connsiteX0" fmla="*/ 2485039 w 3075737"/>
              <a:gd name="connsiteY0" fmla="*/ 1093537 h 3268985"/>
              <a:gd name="connsiteX1" fmla="*/ 2564552 w 3075737"/>
              <a:gd name="connsiteY1" fmla="*/ 799339 h 3268985"/>
              <a:gd name="connsiteX2" fmla="*/ 2461185 w 3075737"/>
              <a:gd name="connsiteY2" fmla="*/ 362017 h 3268985"/>
              <a:gd name="connsiteX3" fmla="*/ 2190841 w 3075737"/>
              <a:gd name="connsiteY3" fmla="*/ 465384 h 3268985"/>
              <a:gd name="connsiteX4" fmla="*/ 1960253 w 3075737"/>
              <a:gd name="connsiteY4" fmla="*/ 218894 h 3268985"/>
              <a:gd name="connsiteX5" fmla="*/ 1514980 w 3075737"/>
              <a:gd name="connsiteY5" fmla="*/ 4209 h 3268985"/>
              <a:gd name="connsiteX6" fmla="*/ 974291 w 3075737"/>
              <a:gd name="connsiteY6" fmla="*/ 417676 h 3268985"/>
              <a:gd name="connsiteX7" fmla="*/ 998145 w 3075737"/>
              <a:gd name="connsiteY7" fmla="*/ 528995 h 3268985"/>
              <a:gd name="connsiteX8" fmla="*/ 886827 w 3075737"/>
              <a:gd name="connsiteY8" fmla="*/ 441530 h 3268985"/>
              <a:gd name="connsiteX9" fmla="*/ 552872 w 3075737"/>
              <a:gd name="connsiteY9" fmla="*/ 139381 h 3268985"/>
              <a:gd name="connsiteX10" fmla="*/ 59891 w 3075737"/>
              <a:gd name="connsiteY10" fmla="*/ 401774 h 3268985"/>
              <a:gd name="connsiteX11" fmla="*/ 43988 w 3075737"/>
              <a:gd name="connsiteY11" fmla="*/ 926560 h 3268985"/>
              <a:gd name="connsiteX12" fmla="*/ 91696 w 3075737"/>
              <a:gd name="connsiteY12" fmla="*/ 1117391 h 3268985"/>
              <a:gd name="connsiteX13" fmla="*/ 298430 w 3075737"/>
              <a:gd name="connsiteY13" fmla="*/ 1117391 h 3268985"/>
              <a:gd name="connsiteX14" fmla="*/ 131453 w 3075737"/>
              <a:gd name="connsiteY14" fmla="*/ 1133294 h 3268985"/>
              <a:gd name="connsiteX15" fmla="*/ 4232 w 3075737"/>
              <a:gd name="connsiteY15" fmla="*/ 1681934 h 3268985"/>
              <a:gd name="connsiteX16" fmla="*/ 290479 w 3075737"/>
              <a:gd name="connsiteY16" fmla="*/ 1888668 h 3268985"/>
              <a:gd name="connsiteX17" fmla="*/ 147355 w 3075737"/>
              <a:gd name="connsiteY17" fmla="*/ 1912522 h 3268985"/>
              <a:gd name="connsiteX18" fmla="*/ 83745 w 3075737"/>
              <a:gd name="connsiteY18" fmla="*/ 2381649 h 3268985"/>
              <a:gd name="connsiteX19" fmla="*/ 258674 w 3075737"/>
              <a:gd name="connsiteY19" fmla="*/ 2803068 h 3268985"/>
              <a:gd name="connsiteX20" fmla="*/ 608531 w 3075737"/>
              <a:gd name="connsiteY20" fmla="*/ 2771262 h 3268985"/>
              <a:gd name="connsiteX21" fmla="*/ 783460 w 3075737"/>
              <a:gd name="connsiteY21" fmla="*/ 3089315 h 3268985"/>
              <a:gd name="connsiteX22" fmla="*/ 1578590 w 3075737"/>
              <a:gd name="connsiteY22" fmla="*/ 3264243 h 3268985"/>
              <a:gd name="connsiteX23" fmla="*/ 1840983 w 3075737"/>
              <a:gd name="connsiteY23" fmla="*/ 2906435 h 3268985"/>
              <a:gd name="connsiteX24" fmla="*/ 2047717 w 3075737"/>
              <a:gd name="connsiteY24" fmla="*/ 3001850 h 3268985"/>
              <a:gd name="connsiteX25" fmla="*/ 3049581 w 3075737"/>
              <a:gd name="connsiteY25" fmla="*/ 2850776 h 3268985"/>
              <a:gd name="connsiteX26" fmla="*/ 2739481 w 3075737"/>
              <a:gd name="connsiteY26" fmla="*/ 2119256 h 3268985"/>
              <a:gd name="connsiteX27" fmla="*/ 2270354 w 3075737"/>
              <a:gd name="connsiteY27" fmla="*/ 1920473 h 3268985"/>
              <a:gd name="connsiteX28" fmla="*/ 2508893 w 3075737"/>
              <a:gd name="connsiteY28" fmla="*/ 1602421 h 3268985"/>
              <a:gd name="connsiteX29" fmla="*/ 2373721 w 3075737"/>
              <a:gd name="connsiteY29" fmla="*/ 1204856 h 3268985"/>
              <a:gd name="connsiteX30" fmla="*/ 2254451 w 3075737"/>
              <a:gd name="connsiteY30" fmla="*/ 1276417 h 3268985"/>
              <a:gd name="connsiteX31" fmla="*/ 2492990 w 3075737"/>
              <a:gd name="connsiteY31" fmla="*/ 1037878 h 3268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075737" h="3268985">
                <a:moveTo>
                  <a:pt x="2485039" y="1093537"/>
                </a:moveTo>
                <a:cubicBezTo>
                  <a:pt x="2526783" y="1007398"/>
                  <a:pt x="2568528" y="921259"/>
                  <a:pt x="2564552" y="799339"/>
                </a:cubicBezTo>
                <a:cubicBezTo>
                  <a:pt x="2560576" y="677419"/>
                  <a:pt x="2523470" y="417676"/>
                  <a:pt x="2461185" y="362017"/>
                </a:cubicBezTo>
                <a:cubicBezTo>
                  <a:pt x="2398900" y="306358"/>
                  <a:pt x="2274330" y="489238"/>
                  <a:pt x="2190841" y="465384"/>
                </a:cubicBezTo>
                <a:cubicBezTo>
                  <a:pt x="2107352" y="441530"/>
                  <a:pt x="2072896" y="295756"/>
                  <a:pt x="1960253" y="218894"/>
                </a:cubicBezTo>
                <a:cubicBezTo>
                  <a:pt x="1847610" y="142032"/>
                  <a:pt x="1679307" y="-28921"/>
                  <a:pt x="1514980" y="4209"/>
                </a:cubicBezTo>
                <a:cubicBezTo>
                  <a:pt x="1350653" y="37339"/>
                  <a:pt x="1060430" y="330212"/>
                  <a:pt x="974291" y="417676"/>
                </a:cubicBezTo>
                <a:cubicBezTo>
                  <a:pt x="888152" y="505140"/>
                  <a:pt x="1012722" y="525019"/>
                  <a:pt x="998145" y="528995"/>
                </a:cubicBezTo>
                <a:cubicBezTo>
                  <a:pt x="983568" y="532971"/>
                  <a:pt x="961039" y="506466"/>
                  <a:pt x="886827" y="441530"/>
                </a:cubicBezTo>
                <a:cubicBezTo>
                  <a:pt x="812615" y="376594"/>
                  <a:pt x="690695" y="146007"/>
                  <a:pt x="552872" y="139381"/>
                </a:cubicBezTo>
                <a:cubicBezTo>
                  <a:pt x="415049" y="132755"/>
                  <a:pt x="144705" y="270578"/>
                  <a:pt x="59891" y="401774"/>
                </a:cubicBezTo>
                <a:cubicBezTo>
                  <a:pt x="-24923" y="532970"/>
                  <a:pt x="38687" y="807290"/>
                  <a:pt x="43988" y="926560"/>
                </a:cubicBezTo>
                <a:cubicBezTo>
                  <a:pt x="49289" y="1045829"/>
                  <a:pt x="49289" y="1085586"/>
                  <a:pt x="91696" y="1117391"/>
                </a:cubicBezTo>
                <a:cubicBezTo>
                  <a:pt x="134103" y="1149196"/>
                  <a:pt x="291804" y="1114741"/>
                  <a:pt x="298430" y="1117391"/>
                </a:cubicBezTo>
                <a:cubicBezTo>
                  <a:pt x="305056" y="1120041"/>
                  <a:pt x="180486" y="1039204"/>
                  <a:pt x="131453" y="1133294"/>
                </a:cubicBezTo>
                <a:cubicBezTo>
                  <a:pt x="82420" y="1227384"/>
                  <a:pt x="-22272" y="1556038"/>
                  <a:pt x="4232" y="1681934"/>
                </a:cubicBezTo>
                <a:cubicBezTo>
                  <a:pt x="30736" y="1807830"/>
                  <a:pt x="266625" y="1850237"/>
                  <a:pt x="290479" y="1888668"/>
                </a:cubicBezTo>
                <a:cubicBezTo>
                  <a:pt x="314333" y="1927099"/>
                  <a:pt x="181811" y="1830359"/>
                  <a:pt x="147355" y="1912522"/>
                </a:cubicBezTo>
                <a:cubicBezTo>
                  <a:pt x="112899" y="1994685"/>
                  <a:pt x="65192" y="2233225"/>
                  <a:pt x="83745" y="2381649"/>
                </a:cubicBezTo>
                <a:cubicBezTo>
                  <a:pt x="102298" y="2530073"/>
                  <a:pt x="171210" y="2738133"/>
                  <a:pt x="258674" y="2803068"/>
                </a:cubicBezTo>
                <a:cubicBezTo>
                  <a:pt x="346138" y="2868003"/>
                  <a:pt x="521067" y="2723554"/>
                  <a:pt x="608531" y="2771262"/>
                </a:cubicBezTo>
                <a:cubicBezTo>
                  <a:pt x="695995" y="2818970"/>
                  <a:pt x="621783" y="3007152"/>
                  <a:pt x="783460" y="3089315"/>
                </a:cubicBezTo>
                <a:cubicBezTo>
                  <a:pt x="945136" y="3171479"/>
                  <a:pt x="1402336" y="3294723"/>
                  <a:pt x="1578590" y="3264243"/>
                </a:cubicBezTo>
                <a:cubicBezTo>
                  <a:pt x="1754844" y="3233763"/>
                  <a:pt x="1762795" y="2950167"/>
                  <a:pt x="1840983" y="2906435"/>
                </a:cubicBezTo>
                <a:cubicBezTo>
                  <a:pt x="1919171" y="2862703"/>
                  <a:pt x="1846284" y="3011126"/>
                  <a:pt x="2047717" y="3001850"/>
                </a:cubicBezTo>
                <a:cubicBezTo>
                  <a:pt x="2249150" y="2992574"/>
                  <a:pt x="2934287" y="2997875"/>
                  <a:pt x="3049581" y="2850776"/>
                </a:cubicBezTo>
                <a:cubicBezTo>
                  <a:pt x="3164875" y="2703677"/>
                  <a:pt x="2869352" y="2274307"/>
                  <a:pt x="2739481" y="2119256"/>
                </a:cubicBezTo>
                <a:cubicBezTo>
                  <a:pt x="2609610" y="1964205"/>
                  <a:pt x="2308785" y="2006612"/>
                  <a:pt x="2270354" y="1920473"/>
                </a:cubicBezTo>
                <a:cubicBezTo>
                  <a:pt x="2231923" y="1834334"/>
                  <a:pt x="2491665" y="1721691"/>
                  <a:pt x="2508893" y="1602421"/>
                </a:cubicBezTo>
                <a:cubicBezTo>
                  <a:pt x="2526121" y="1483152"/>
                  <a:pt x="2416128" y="1259190"/>
                  <a:pt x="2373721" y="1204856"/>
                </a:cubicBezTo>
                <a:cubicBezTo>
                  <a:pt x="2331314" y="1150522"/>
                  <a:pt x="2234573" y="1304247"/>
                  <a:pt x="2254451" y="1276417"/>
                </a:cubicBezTo>
                <a:cubicBezTo>
                  <a:pt x="2274329" y="1248587"/>
                  <a:pt x="2492990" y="1037878"/>
                  <a:pt x="2492990" y="1037878"/>
                </a:cubicBez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934166" y="1563359"/>
            <a:ext cx="2747868" cy="369332"/>
          </a:xfrm>
          <a:prstGeom prst="rect">
            <a:avLst/>
          </a:prstGeom>
          <a:noFill/>
        </p:spPr>
        <p:txBody>
          <a:bodyPr wrap="none" rtlCol="0">
            <a:spAutoFit/>
          </a:bodyPr>
          <a:lstStyle/>
          <a:p>
            <a:r>
              <a:rPr lang="en-US" dirty="0" err="1" smtClean="0">
                <a:latin typeface="AhnbergHand" charset="0"/>
                <a:ea typeface="AhnbergHand" charset="0"/>
                <a:cs typeface="AhnbergHand" charset="0"/>
              </a:rPr>
              <a:t>Anycast</a:t>
            </a:r>
            <a:r>
              <a:rPr lang="en-US" dirty="0" smtClean="0">
                <a:latin typeface="AhnbergHand" charset="0"/>
                <a:ea typeface="AhnbergHand" charset="0"/>
                <a:cs typeface="AhnbergHand" charset="0"/>
              </a:rPr>
              <a:t> Constellation</a:t>
            </a:r>
            <a:endParaRPr lang="en-US" dirty="0">
              <a:latin typeface="AhnbergHand" charset="0"/>
              <a:ea typeface="AhnbergHand" charset="0"/>
              <a:cs typeface="AhnbergHand" charset="0"/>
            </a:endParaRPr>
          </a:p>
        </p:txBody>
      </p:sp>
      <p:sp>
        <p:nvSpPr>
          <p:cNvPr id="31" name="TextBox 30"/>
          <p:cNvSpPr txBox="1"/>
          <p:nvPr/>
        </p:nvSpPr>
        <p:spPr>
          <a:xfrm>
            <a:off x="1742363" y="2908147"/>
            <a:ext cx="1459054" cy="276999"/>
          </a:xfrm>
          <a:prstGeom prst="rect">
            <a:avLst/>
          </a:prstGeom>
          <a:noFill/>
          <a:ln>
            <a:solidFill>
              <a:schemeClr val="accent4">
                <a:lumMod val="50000"/>
              </a:schemeClr>
            </a:solidFill>
          </a:ln>
        </p:spPr>
        <p:txBody>
          <a:bodyPr wrap="none" rtlCol="0">
            <a:spAutoFit/>
          </a:bodyPr>
          <a:lstStyle/>
          <a:p>
            <a:r>
              <a:rPr lang="en-US" sz="1200" dirty="0" smtClean="0">
                <a:solidFill>
                  <a:schemeClr val="bg1">
                    <a:lumMod val="75000"/>
                  </a:schemeClr>
                </a:solidFill>
                <a:latin typeface="AhnbergHand" charset="0"/>
                <a:ea typeface="AhnbergHand" charset="0"/>
                <a:cs typeface="AhnbergHand" charset="0"/>
              </a:rPr>
              <a:t>Sender Instance</a:t>
            </a:r>
            <a:endParaRPr lang="en-US" sz="1200" dirty="0">
              <a:solidFill>
                <a:schemeClr val="bg1">
                  <a:lumMod val="75000"/>
                </a:schemeClr>
              </a:solidFill>
              <a:latin typeface="AhnbergHand" charset="0"/>
              <a:ea typeface="AhnbergHand" charset="0"/>
              <a:cs typeface="AhnbergHand" charset="0"/>
            </a:endParaRPr>
          </a:p>
        </p:txBody>
      </p:sp>
      <p:sp>
        <p:nvSpPr>
          <p:cNvPr id="32" name="TextBox 31"/>
          <p:cNvSpPr txBox="1"/>
          <p:nvPr/>
        </p:nvSpPr>
        <p:spPr>
          <a:xfrm>
            <a:off x="1981036" y="4519724"/>
            <a:ext cx="1459054" cy="276999"/>
          </a:xfrm>
          <a:prstGeom prst="rect">
            <a:avLst/>
          </a:prstGeom>
          <a:noFill/>
          <a:ln>
            <a:solidFill>
              <a:schemeClr val="accent4">
                <a:lumMod val="50000"/>
              </a:schemeClr>
            </a:solidFill>
          </a:ln>
        </p:spPr>
        <p:txBody>
          <a:bodyPr wrap="none" rtlCol="0">
            <a:spAutoFit/>
          </a:bodyPr>
          <a:lstStyle/>
          <a:p>
            <a:r>
              <a:rPr lang="en-US" sz="1200" dirty="0" smtClean="0">
                <a:solidFill>
                  <a:schemeClr val="bg1">
                    <a:lumMod val="75000"/>
                  </a:schemeClr>
                </a:solidFill>
                <a:latin typeface="AhnbergHand" charset="0"/>
                <a:ea typeface="AhnbergHand" charset="0"/>
                <a:cs typeface="AhnbergHand" charset="0"/>
              </a:rPr>
              <a:t>Sender Instance</a:t>
            </a:r>
            <a:endParaRPr lang="en-US" sz="1200" dirty="0">
              <a:solidFill>
                <a:schemeClr val="bg1">
                  <a:lumMod val="75000"/>
                </a:schemeClr>
              </a:solidFill>
              <a:latin typeface="AhnbergHand" charset="0"/>
              <a:ea typeface="AhnbergHand" charset="0"/>
              <a:cs typeface="AhnbergHand" charset="0"/>
            </a:endParaRPr>
          </a:p>
        </p:txBody>
      </p:sp>
      <p:sp>
        <p:nvSpPr>
          <p:cNvPr id="33" name="Freeform 32"/>
          <p:cNvSpPr/>
          <p:nvPr/>
        </p:nvSpPr>
        <p:spPr>
          <a:xfrm>
            <a:off x="3478869" y="2750992"/>
            <a:ext cx="4766634" cy="723728"/>
          </a:xfrm>
          <a:custGeom>
            <a:avLst/>
            <a:gdLst>
              <a:gd name="connsiteX0" fmla="*/ 4766634 w 4766634"/>
              <a:gd name="connsiteY0" fmla="*/ 445432 h 723728"/>
              <a:gd name="connsiteX1" fmla="*/ 4241848 w 4766634"/>
              <a:gd name="connsiteY1" fmla="*/ 63770 h 723728"/>
              <a:gd name="connsiteX2" fmla="*/ 2890126 w 4766634"/>
              <a:gd name="connsiteY2" fmla="*/ 24013 h 723728"/>
              <a:gd name="connsiteX3" fmla="*/ 1252157 w 4766634"/>
              <a:gd name="connsiteY3" fmla="*/ 310260 h 723728"/>
              <a:gd name="connsiteX4" fmla="*/ 59461 w 4766634"/>
              <a:gd name="connsiteY4" fmla="*/ 644215 h 723728"/>
              <a:gd name="connsiteX5" fmla="*/ 162828 w 4766634"/>
              <a:gd name="connsiteY5" fmla="*/ 493140 h 723728"/>
              <a:gd name="connsiteX6" fmla="*/ 11754 w 4766634"/>
              <a:gd name="connsiteY6" fmla="*/ 652166 h 723728"/>
              <a:gd name="connsiteX7" fmla="*/ 258244 w 4766634"/>
              <a:gd name="connsiteY7" fmla="*/ 723728 h 723728"/>
              <a:gd name="connsiteX8" fmla="*/ 258244 w 4766634"/>
              <a:gd name="connsiteY8" fmla="*/ 723728 h 723728"/>
              <a:gd name="connsiteX9" fmla="*/ 83315 w 4766634"/>
              <a:gd name="connsiteY9" fmla="*/ 691923 h 72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6634" h="723728">
                <a:moveTo>
                  <a:pt x="4766634" y="445432"/>
                </a:moveTo>
                <a:cubicBezTo>
                  <a:pt x="4660616" y="289719"/>
                  <a:pt x="4554599" y="134006"/>
                  <a:pt x="4241848" y="63770"/>
                </a:cubicBezTo>
                <a:cubicBezTo>
                  <a:pt x="3929097" y="-6466"/>
                  <a:pt x="3388408" y="-17069"/>
                  <a:pt x="2890126" y="24013"/>
                </a:cubicBezTo>
                <a:cubicBezTo>
                  <a:pt x="2391844" y="65095"/>
                  <a:pt x="1723934" y="206893"/>
                  <a:pt x="1252157" y="310260"/>
                </a:cubicBezTo>
                <a:cubicBezTo>
                  <a:pt x="780379" y="413627"/>
                  <a:pt x="241016" y="613735"/>
                  <a:pt x="59461" y="644215"/>
                </a:cubicBezTo>
                <a:cubicBezTo>
                  <a:pt x="-122094" y="674695"/>
                  <a:pt x="170779" y="491815"/>
                  <a:pt x="162828" y="493140"/>
                </a:cubicBezTo>
                <a:cubicBezTo>
                  <a:pt x="154877" y="494465"/>
                  <a:pt x="-4149" y="613735"/>
                  <a:pt x="11754" y="652166"/>
                </a:cubicBezTo>
                <a:cubicBezTo>
                  <a:pt x="27657" y="690597"/>
                  <a:pt x="258244" y="723728"/>
                  <a:pt x="258244" y="723728"/>
                </a:cubicBezTo>
                <a:lnTo>
                  <a:pt x="258244" y="723728"/>
                </a:lnTo>
                <a:lnTo>
                  <a:pt x="83315" y="691923"/>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4" name="Group 33"/>
          <p:cNvGrpSpPr/>
          <p:nvPr/>
        </p:nvGrpSpPr>
        <p:grpSpPr>
          <a:xfrm>
            <a:off x="7286043" y="2711961"/>
            <a:ext cx="351765" cy="135387"/>
            <a:chOff x="7022831" y="2107096"/>
            <a:chExt cx="914478" cy="334169"/>
          </a:xfrm>
        </p:grpSpPr>
        <p:sp>
          <p:nvSpPr>
            <p:cNvPr id="35" name="Freeform 34"/>
            <p:cNvSpPr/>
            <p:nvPr/>
          </p:nvSpPr>
          <p:spPr>
            <a:xfrm>
              <a:off x="7022831" y="2114455"/>
              <a:ext cx="914478" cy="326810"/>
            </a:xfrm>
            <a:custGeom>
              <a:avLst/>
              <a:gdLst>
                <a:gd name="connsiteX0" fmla="*/ 6121 w 914478"/>
                <a:gd name="connsiteY0" fmla="*/ 143715 h 326810"/>
                <a:gd name="connsiteX1" fmla="*/ 6121 w 914478"/>
                <a:gd name="connsiteY1" fmla="*/ 310693 h 326810"/>
                <a:gd name="connsiteX2" fmla="*/ 69732 w 914478"/>
                <a:gd name="connsiteY2" fmla="*/ 318644 h 326810"/>
                <a:gd name="connsiteX3" fmla="*/ 610421 w 914478"/>
                <a:gd name="connsiteY3" fmla="*/ 302741 h 326810"/>
                <a:gd name="connsiteX4" fmla="*/ 674031 w 914478"/>
                <a:gd name="connsiteY4" fmla="*/ 318644 h 326810"/>
                <a:gd name="connsiteX5" fmla="*/ 674031 w 914478"/>
                <a:gd name="connsiteY5" fmla="*/ 151667 h 326810"/>
                <a:gd name="connsiteX6" fmla="*/ 634275 w 914478"/>
                <a:gd name="connsiteY6" fmla="*/ 96007 h 326810"/>
                <a:gd name="connsiteX7" fmla="*/ 101537 w 914478"/>
                <a:gd name="connsiteY7" fmla="*/ 127813 h 326810"/>
                <a:gd name="connsiteX8" fmla="*/ 53829 w 914478"/>
                <a:gd name="connsiteY8" fmla="*/ 111910 h 326810"/>
                <a:gd name="connsiteX9" fmla="*/ 324174 w 914478"/>
                <a:gd name="connsiteY9" fmla="*/ 16494 h 326810"/>
                <a:gd name="connsiteX10" fmla="*/ 387784 w 914478"/>
                <a:gd name="connsiteY10" fmla="*/ 16494 h 326810"/>
                <a:gd name="connsiteX11" fmla="*/ 848960 w 914478"/>
                <a:gd name="connsiteY11" fmla="*/ 592 h 326810"/>
                <a:gd name="connsiteX12" fmla="*/ 896668 w 914478"/>
                <a:gd name="connsiteY12" fmla="*/ 40348 h 326810"/>
                <a:gd name="connsiteX13" fmla="*/ 912570 w 914478"/>
                <a:gd name="connsiteY13" fmla="*/ 183472 h 326810"/>
                <a:gd name="connsiteX14" fmla="*/ 856911 w 914478"/>
                <a:gd name="connsiteY14" fmla="*/ 183472 h 326810"/>
                <a:gd name="connsiteX15" fmla="*/ 745593 w 914478"/>
                <a:gd name="connsiteY15" fmla="*/ 294790 h 326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14478" h="326810">
                  <a:moveTo>
                    <a:pt x="6121" y="143715"/>
                  </a:moveTo>
                  <a:cubicBezTo>
                    <a:pt x="820" y="212626"/>
                    <a:pt x="-4481" y="281538"/>
                    <a:pt x="6121" y="310693"/>
                  </a:cubicBezTo>
                  <a:cubicBezTo>
                    <a:pt x="16723" y="339848"/>
                    <a:pt x="-30985" y="319969"/>
                    <a:pt x="69732" y="318644"/>
                  </a:cubicBezTo>
                  <a:cubicBezTo>
                    <a:pt x="170449" y="317319"/>
                    <a:pt x="509705" y="302741"/>
                    <a:pt x="610421" y="302741"/>
                  </a:cubicBezTo>
                  <a:cubicBezTo>
                    <a:pt x="711137" y="302741"/>
                    <a:pt x="663429" y="343823"/>
                    <a:pt x="674031" y="318644"/>
                  </a:cubicBezTo>
                  <a:cubicBezTo>
                    <a:pt x="684633" y="293465"/>
                    <a:pt x="680657" y="188773"/>
                    <a:pt x="674031" y="151667"/>
                  </a:cubicBezTo>
                  <a:cubicBezTo>
                    <a:pt x="667405" y="114561"/>
                    <a:pt x="729690" y="99983"/>
                    <a:pt x="634275" y="96007"/>
                  </a:cubicBezTo>
                  <a:cubicBezTo>
                    <a:pt x="538860" y="92031"/>
                    <a:pt x="198278" y="125162"/>
                    <a:pt x="101537" y="127813"/>
                  </a:cubicBezTo>
                  <a:cubicBezTo>
                    <a:pt x="4796" y="130464"/>
                    <a:pt x="16723" y="130463"/>
                    <a:pt x="53829" y="111910"/>
                  </a:cubicBezTo>
                  <a:cubicBezTo>
                    <a:pt x="90935" y="93357"/>
                    <a:pt x="268515" y="32397"/>
                    <a:pt x="324174" y="16494"/>
                  </a:cubicBezTo>
                  <a:cubicBezTo>
                    <a:pt x="379833" y="591"/>
                    <a:pt x="387784" y="16494"/>
                    <a:pt x="387784" y="16494"/>
                  </a:cubicBezTo>
                  <a:cubicBezTo>
                    <a:pt x="475248" y="13844"/>
                    <a:pt x="764146" y="-3384"/>
                    <a:pt x="848960" y="592"/>
                  </a:cubicBezTo>
                  <a:cubicBezTo>
                    <a:pt x="933774" y="4568"/>
                    <a:pt x="886066" y="9868"/>
                    <a:pt x="896668" y="40348"/>
                  </a:cubicBezTo>
                  <a:cubicBezTo>
                    <a:pt x="907270" y="70828"/>
                    <a:pt x="919196" y="159618"/>
                    <a:pt x="912570" y="183472"/>
                  </a:cubicBezTo>
                  <a:cubicBezTo>
                    <a:pt x="905944" y="207326"/>
                    <a:pt x="884740" y="164919"/>
                    <a:pt x="856911" y="183472"/>
                  </a:cubicBezTo>
                  <a:cubicBezTo>
                    <a:pt x="829082" y="202025"/>
                    <a:pt x="745593" y="294790"/>
                    <a:pt x="745593" y="29479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35"/>
            <p:cNvSpPr/>
            <p:nvPr/>
          </p:nvSpPr>
          <p:spPr>
            <a:xfrm>
              <a:off x="7696863" y="2107096"/>
              <a:ext cx="198782" cy="127221"/>
            </a:xfrm>
            <a:custGeom>
              <a:avLst/>
              <a:gdLst>
                <a:gd name="connsiteX0" fmla="*/ 0 w 198782"/>
                <a:gd name="connsiteY0" fmla="*/ 127221 h 127221"/>
                <a:gd name="connsiteX1" fmla="*/ 135172 w 198782"/>
                <a:gd name="connsiteY1" fmla="*/ 47707 h 127221"/>
                <a:gd name="connsiteX2" fmla="*/ 198782 w 198782"/>
                <a:gd name="connsiteY2" fmla="*/ 0 h 127221"/>
              </a:gdLst>
              <a:ahLst/>
              <a:cxnLst>
                <a:cxn ang="0">
                  <a:pos x="connsiteX0" y="connsiteY0"/>
                </a:cxn>
                <a:cxn ang="0">
                  <a:pos x="connsiteX1" y="connsiteY1"/>
                </a:cxn>
                <a:cxn ang="0">
                  <a:pos x="connsiteX2" y="connsiteY2"/>
                </a:cxn>
              </a:cxnLst>
              <a:rect l="l" t="t" r="r" b="b"/>
              <a:pathLst>
                <a:path w="198782" h="127221">
                  <a:moveTo>
                    <a:pt x="0" y="127221"/>
                  </a:moveTo>
                  <a:cubicBezTo>
                    <a:pt x="51021" y="98065"/>
                    <a:pt x="102042" y="68910"/>
                    <a:pt x="135172" y="47707"/>
                  </a:cubicBezTo>
                  <a:cubicBezTo>
                    <a:pt x="168302" y="26504"/>
                    <a:pt x="198782" y="0"/>
                    <a:pt x="198782"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7" name="Group 36"/>
          <p:cNvGrpSpPr/>
          <p:nvPr/>
        </p:nvGrpSpPr>
        <p:grpSpPr>
          <a:xfrm>
            <a:off x="6021998" y="2735070"/>
            <a:ext cx="351765" cy="135387"/>
            <a:chOff x="7022831" y="2107096"/>
            <a:chExt cx="914478" cy="334169"/>
          </a:xfrm>
        </p:grpSpPr>
        <p:sp>
          <p:nvSpPr>
            <p:cNvPr id="38" name="Freeform 37"/>
            <p:cNvSpPr/>
            <p:nvPr/>
          </p:nvSpPr>
          <p:spPr>
            <a:xfrm>
              <a:off x="7022831" y="2114455"/>
              <a:ext cx="914478" cy="326810"/>
            </a:xfrm>
            <a:custGeom>
              <a:avLst/>
              <a:gdLst>
                <a:gd name="connsiteX0" fmla="*/ 6121 w 914478"/>
                <a:gd name="connsiteY0" fmla="*/ 143715 h 326810"/>
                <a:gd name="connsiteX1" fmla="*/ 6121 w 914478"/>
                <a:gd name="connsiteY1" fmla="*/ 310693 h 326810"/>
                <a:gd name="connsiteX2" fmla="*/ 69732 w 914478"/>
                <a:gd name="connsiteY2" fmla="*/ 318644 h 326810"/>
                <a:gd name="connsiteX3" fmla="*/ 610421 w 914478"/>
                <a:gd name="connsiteY3" fmla="*/ 302741 h 326810"/>
                <a:gd name="connsiteX4" fmla="*/ 674031 w 914478"/>
                <a:gd name="connsiteY4" fmla="*/ 318644 h 326810"/>
                <a:gd name="connsiteX5" fmla="*/ 674031 w 914478"/>
                <a:gd name="connsiteY5" fmla="*/ 151667 h 326810"/>
                <a:gd name="connsiteX6" fmla="*/ 634275 w 914478"/>
                <a:gd name="connsiteY6" fmla="*/ 96007 h 326810"/>
                <a:gd name="connsiteX7" fmla="*/ 101537 w 914478"/>
                <a:gd name="connsiteY7" fmla="*/ 127813 h 326810"/>
                <a:gd name="connsiteX8" fmla="*/ 53829 w 914478"/>
                <a:gd name="connsiteY8" fmla="*/ 111910 h 326810"/>
                <a:gd name="connsiteX9" fmla="*/ 324174 w 914478"/>
                <a:gd name="connsiteY9" fmla="*/ 16494 h 326810"/>
                <a:gd name="connsiteX10" fmla="*/ 387784 w 914478"/>
                <a:gd name="connsiteY10" fmla="*/ 16494 h 326810"/>
                <a:gd name="connsiteX11" fmla="*/ 848960 w 914478"/>
                <a:gd name="connsiteY11" fmla="*/ 592 h 326810"/>
                <a:gd name="connsiteX12" fmla="*/ 896668 w 914478"/>
                <a:gd name="connsiteY12" fmla="*/ 40348 h 326810"/>
                <a:gd name="connsiteX13" fmla="*/ 912570 w 914478"/>
                <a:gd name="connsiteY13" fmla="*/ 183472 h 326810"/>
                <a:gd name="connsiteX14" fmla="*/ 856911 w 914478"/>
                <a:gd name="connsiteY14" fmla="*/ 183472 h 326810"/>
                <a:gd name="connsiteX15" fmla="*/ 745593 w 914478"/>
                <a:gd name="connsiteY15" fmla="*/ 294790 h 326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14478" h="326810">
                  <a:moveTo>
                    <a:pt x="6121" y="143715"/>
                  </a:moveTo>
                  <a:cubicBezTo>
                    <a:pt x="820" y="212626"/>
                    <a:pt x="-4481" y="281538"/>
                    <a:pt x="6121" y="310693"/>
                  </a:cubicBezTo>
                  <a:cubicBezTo>
                    <a:pt x="16723" y="339848"/>
                    <a:pt x="-30985" y="319969"/>
                    <a:pt x="69732" y="318644"/>
                  </a:cubicBezTo>
                  <a:cubicBezTo>
                    <a:pt x="170449" y="317319"/>
                    <a:pt x="509705" y="302741"/>
                    <a:pt x="610421" y="302741"/>
                  </a:cubicBezTo>
                  <a:cubicBezTo>
                    <a:pt x="711137" y="302741"/>
                    <a:pt x="663429" y="343823"/>
                    <a:pt x="674031" y="318644"/>
                  </a:cubicBezTo>
                  <a:cubicBezTo>
                    <a:pt x="684633" y="293465"/>
                    <a:pt x="680657" y="188773"/>
                    <a:pt x="674031" y="151667"/>
                  </a:cubicBezTo>
                  <a:cubicBezTo>
                    <a:pt x="667405" y="114561"/>
                    <a:pt x="729690" y="99983"/>
                    <a:pt x="634275" y="96007"/>
                  </a:cubicBezTo>
                  <a:cubicBezTo>
                    <a:pt x="538860" y="92031"/>
                    <a:pt x="198278" y="125162"/>
                    <a:pt x="101537" y="127813"/>
                  </a:cubicBezTo>
                  <a:cubicBezTo>
                    <a:pt x="4796" y="130464"/>
                    <a:pt x="16723" y="130463"/>
                    <a:pt x="53829" y="111910"/>
                  </a:cubicBezTo>
                  <a:cubicBezTo>
                    <a:pt x="90935" y="93357"/>
                    <a:pt x="268515" y="32397"/>
                    <a:pt x="324174" y="16494"/>
                  </a:cubicBezTo>
                  <a:cubicBezTo>
                    <a:pt x="379833" y="591"/>
                    <a:pt x="387784" y="16494"/>
                    <a:pt x="387784" y="16494"/>
                  </a:cubicBezTo>
                  <a:cubicBezTo>
                    <a:pt x="475248" y="13844"/>
                    <a:pt x="764146" y="-3384"/>
                    <a:pt x="848960" y="592"/>
                  </a:cubicBezTo>
                  <a:cubicBezTo>
                    <a:pt x="933774" y="4568"/>
                    <a:pt x="886066" y="9868"/>
                    <a:pt x="896668" y="40348"/>
                  </a:cubicBezTo>
                  <a:cubicBezTo>
                    <a:pt x="907270" y="70828"/>
                    <a:pt x="919196" y="159618"/>
                    <a:pt x="912570" y="183472"/>
                  </a:cubicBezTo>
                  <a:cubicBezTo>
                    <a:pt x="905944" y="207326"/>
                    <a:pt x="884740" y="164919"/>
                    <a:pt x="856911" y="183472"/>
                  </a:cubicBezTo>
                  <a:cubicBezTo>
                    <a:pt x="829082" y="202025"/>
                    <a:pt x="745593" y="294790"/>
                    <a:pt x="745593" y="29479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38"/>
            <p:cNvSpPr/>
            <p:nvPr/>
          </p:nvSpPr>
          <p:spPr>
            <a:xfrm>
              <a:off x="7696863" y="2107096"/>
              <a:ext cx="198782" cy="127221"/>
            </a:xfrm>
            <a:custGeom>
              <a:avLst/>
              <a:gdLst>
                <a:gd name="connsiteX0" fmla="*/ 0 w 198782"/>
                <a:gd name="connsiteY0" fmla="*/ 127221 h 127221"/>
                <a:gd name="connsiteX1" fmla="*/ 135172 w 198782"/>
                <a:gd name="connsiteY1" fmla="*/ 47707 h 127221"/>
                <a:gd name="connsiteX2" fmla="*/ 198782 w 198782"/>
                <a:gd name="connsiteY2" fmla="*/ 0 h 127221"/>
              </a:gdLst>
              <a:ahLst/>
              <a:cxnLst>
                <a:cxn ang="0">
                  <a:pos x="connsiteX0" y="connsiteY0"/>
                </a:cxn>
                <a:cxn ang="0">
                  <a:pos x="connsiteX1" y="connsiteY1"/>
                </a:cxn>
                <a:cxn ang="0">
                  <a:pos x="connsiteX2" y="connsiteY2"/>
                </a:cxn>
              </a:cxnLst>
              <a:rect l="l" t="t" r="r" b="b"/>
              <a:pathLst>
                <a:path w="198782" h="127221">
                  <a:moveTo>
                    <a:pt x="0" y="127221"/>
                  </a:moveTo>
                  <a:cubicBezTo>
                    <a:pt x="51021" y="98065"/>
                    <a:pt x="102042" y="68910"/>
                    <a:pt x="135172" y="47707"/>
                  </a:cubicBezTo>
                  <a:cubicBezTo>
                    <a:pt x="168302" y="26504"/>
                    <a:pt x="198782" y="0"/>
                    <a:pt x="198782"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0" name="Group 39"/>
          <p:cNvGrpSpPr/>
          <p:nvPr/>
        </p:nvGrpSpPr>
        <p:grpSpPr>
          <a:xfrm>
            <a:off x="4938371" y="2881234"/>
            <a:ext cx="351765" cy="135387"/>
            <a:chOff x="7022831" y="2107096"/>
            <a:chExt cx="914478" cy="334169"/>
          </a:xfrm>
        </p:grpSpPr>
        <p:sp>
          <p:nvSpPr>
            <p:cNvPr id="41" name="Freeform 40"/>
            <p:cNvSpPr/>
            <p:nvPr/>
          </p:nvSpPr>
          <p:spPr>
            <a:xfrm>
              <a:off x="7022831" y="2114455"/>
              <a:ext cx="914478" cy="326810"/>
            </a:xfrm>
            <a:custGeom>
              <a:avLst/>
              <a:gdLst>
                <a:gd name="connsiteX0" fmla="*/ 6121 w 914478"/>
                <a:gd name="connsiteY0" fmla="*/ 143715 h 326810"/>
                <a:gd name="connsiteX1" fmla="*/ 6121 w 914478"/>
                <a:gd name="connsiteY1" fmla="*/ 310693 h 326810"/>
                <a:gd name="connsiteX2" fmla="*/ 69732 w 914478"/>
                <a:gd name="connsiteY2" fmla="*/ 318644 h 326810"/>
                <a:gd name="connsiteX3" fmla="*/ 610421 w 914478"/>
                <a:gd name="connsiteY3" fmla="*/ 302741 h 326810"/>
                <a:gd name="connsiteX4" fmla="*/ 674031 w 914478"/>
                <a:gd name="connsiteY4" fmla="*/ 318644 h 326810"/>
                <a:gd name="connsiteX5" fmla="*/ 674031 w 914478"/>
                <a:gd name="connsiteY5" fmla="*/ 151667 h 326810"/>
                <a:gd name="connsiteX6" fmla="*/ 634275 w 914478"/>
                <a:gd name="connsiteY6" fmla="*/ 96007 h 326810"/>
                <a:gd name="connsiteX7" fmla="*/ 101537 w 914478"/>
                <a:gd name="connsiteY7" fmla="*/ 127813 h 326810"/>
                <a:gd name="connsiteX8" fmla="*/ 53829 w 914478"/>
                <a:gd name="connsiteY8" fmla="*/ 111910 h 326810"/>
                <a:gd name="connsiteX9" fmla="*/ 324174 w 914478"/>
                <a:gd name="connsiteY9" fmla="*/ 16494 h 326810"/>
                <a:gd name="connsiteX10" fmla="*/ 387784 w 914478"/>
                <a:gd name="connsiteY10" fmla="*/ 16494 h 326810"/>
                <a:gd name="connsiteX11" fmla="*/ 848960 w 914478"/>
                <a:gd name="connsiteY11" fmla="*/ 592 h 326810"/>
                <a:gd name="connsiteX12" fmla="*/ 896668 w 914478"/>
                <a:gd name="connsiteY12" fmla="*/ 40348 h 326810"/>
                <a:gd name="connsiteX13" fmla="*/ 912570 w 914478"/>
                <a:gd name="connsiteY13" fmla="*/ 183472 h 326810"/>
                <a:gd name="connsiteX14" fmla="*/ 856911 w 914478"/>
                <a:gd name="connsiteY14" fmla="*/ 183472 h 326810"/>
                <a:gd name="connsiteX15" fmla="*/ 745593 w 914478"/>
                <a:gd name="connsiteY15" fmla="*/ 294790 h 326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14478" h="326810">
                  <a:moveTo>
                    <a:pt x="6121" y="143715"/>
                  </a:moveTo>
                  <a:cubicBezTo>
                    <a:pt x="820" y="212626"/>
                    <a:pt x="-4481" y="281538"/>
                    <a:pt x="6121" y="310693"/>
                  </a:cubicBezTo>
                  <a:cubicBezTo>
                    <a:pt x="16723" y="339848"/>
                    <a:pt x="-30985" y="319969"/>
                    <a:pt x="69732" y="318644"/>
                  </a:cubicBezTo>
                  <a:cubicBezTo>
                    <a:pt x="170449" y="317319"/>
                    <a:pt x="509705" y="302741"/>
                    <a:pt x="610421" y="302741"/>
                  </a:cubicBezTo>
                  <a:cubicBezTo>
                    <a:pt x="711137" y="302741"/>
                    <a:pt x="663429" y="343823"/>
                    <a:pt x="674031" y="318644"/>
                  </a:cubicBezTo>
                  <a:cubicBezTo>
                    <a:pt x="684633" y="293465"/>
                    <a:pt x="680657" y="188773"/>
                    <a:pt x="674031" y="151667"/>
                  </a:cubicBezTo>
                  <a:cubicBezTo>
                    <a:pt x="667405" y="114561"/>
                    <a:pt x="729690" y="99983"/>
                    <a:pt x="634275" y="96007"/>
                  </a:cubicBezTo>
                  <a:cubicBezTo>
                    <a:pt x="538860" y="92031"/>
                    <a:pt x="198278" y="125162"/>
                    <a:pt x="101537" y="127813"/>
                  </a:cubicBezTo>
                  <a:cubicBezTo>
                    <a:pt x="4796" y="130464"/>
                    <a:pt x="16723" y="130463"/>
                    <a:pt x="53829" y="111910"/>
                  </a:cubicBezTo>
                  <a:cubicBezTo>
                    <a:pt x="90935" y="93357"/>
                    <a:pt x="268515" y="32397"/>
                    <a:pt x="324174" y="16494"/>
                  </a:cubicBezTo>
                  <a:cubicBezTo>
                    <a:pt x="379833" y="591"/>
                    <a:pt x="387784" y="16494"/>
                    <a:pt x="387784" y="16494"/>
                  </a:cubicBezTo>
                  <a:cubicBezTo>
                    <a:pt x="475248" y="13844"/>
                    <a:pt x="764146" y="-3384"/>
                    <a:pt x="848960" y="592"/>
                  </a:cubicBezTo>
                  <a:cubicBezTo>
                    <a:pt x="933774" y="4568"/>
                    <a:pt x="886066" y="9868"/>
                    <a:pt x="896668" y="40348"/>
                  </a:cubicBezTo>
                  <a:cubicBezTo>
                    <a:pt x="907270" y="70828"/>
                    <a:pt x="919196" y="159618"/>
                    <a:pt x="912570" y="183472"/>
                  </a:cubicBezTo>
                  <a:cubicBezTo>
                    <a:pt x="905944" y="207326"/>
                    <a:pt x="884740" y="164919"/>
                    <a:pt x="856911" y="183472"/>
                  </a:cubicBezTo>
                  <a:cubicBezTo>
                    <a:pt x="829082" y="202025"/>
                    <a:pt x="745593" y="294790"/>
                    <a:pt x="745593" y="29479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41"/>
            <p:cNvSpPr/>
            <p:nvPr/>
          </p:nvSpPr>
          <p:spPr>
            <a:xfrm>
              <a:off x="7696863" y="2107096"/>
              <a:ext cx="198782" cy="127221"/>
            </a:xfrm>
            <a:custGeom>
              <a:avLst/>
              <a:gdLst>
                <a:gd name="connsiteX0" fmla="*/ 0 w 198782"/>
                <a:gd name="connsiteY0" fmla="*/ 127221 h 127221"/>
                <a:gd name="connsiteX1" fmla="*/ 135172 w 198782"/>
                <a:gd name="connsiteY1" fmla="*/ 47707 h 127221"/>
                <a:gd name="connsiteX2" fmla="*/ 198782 w 198782"/>
                <a:gd name="connsiteY2" fmla="*/ 0 h 127221"/>
              </a:gdLst>
              <a:ahLst/>
              <a:cxnLst>
                <a:cxn ang="0">
                  <a:pos x="connsiteX0" y="connsiteY0"/>
                </a:cxn>
                <a:cxn ang="0">
                  <a:pos x="connsiteX1" y="connsiteY1"/>
                </a:cxn>
                <a:cxn ang="0">
                  <a:pos x="connsiteX2" y="connsiteY2"/>
                </a:cxn>
              </a:cxnLst>
              <a:rect l="l" t="t" r="r" b="b"/>
              <a:pathLst>
                <a:path w="198782" h="127221">
                  <a:moveTo>
                    <a:pt x="0" y="127221"/>
                  </a:moveTo>
                  <a:cubicBezTo>
                    <a:pt x="51021" y="98065"/>
                    <a:pt x="102042" y="68910"/>
                    <a:pt x="135172" y="47707"/>
                  </a:cubicBezTo>
                  <a:cubicBezTo>
                    <a:pt x="168302" y="26504"/>
                    <a:pt x="198782" y="0"/>
                    <a:pt x="198782"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3" name="Group 42"/>
          <p:cNvGrpSpPr/>
          <p:nvPr/>
        </p:nvGrpSpPr>
        <p:grpSpPr>
          <a:xfrm>
            <a:off x="4149428" y="3056245"/>
            <a:ext cx="351765" cy="135387"/>
            <a:chOff x="7022831" y="2107096"/>
            <a:chExt cx="914478" cy="334169"/>
          </a:xfrm>
        </p:grpSpPr>
        <p:sp>
          <p:nvSpPr>
            <p:cNvPr id="44" name="Freeform 43"/>
            <p:cNvSpPr/>
            <p:nvPr/>
          </p:nvSpPr>
          <p:spPr>
            <a:xfrm>
              <a:off x="7022831" y="2114455"/>
              <a:ext cx="914478" cy="326810"/>
            </a:xfrm>
            <a:custGeom>
              <a:avLst/>
              <a:gdLst>
                <a:gd name="connsiteX0" fmla="*/ 6121 w 914478"/>
                <a:gd name="connsiteY0" fmla="*/ 143715 h 326810"/>
                <a:gd name="connsiteX1" fmla="*/ 6121 w 914478"/>
                <a:gd name="connsiteY1" fmla="*/ 310693 h 326810"/>
                <a:gd name="connsiteX2" fmla="*/ 69732 w 914478"/>
                <a:gd name="connsiteY2" fmla="*/ 318644 h 326810"/>
                <a:gd name="connsiteX3" fmla="*/ 610421 w 914478"/>
                <a:gd name="connsiteY3" fmla="*/ 302741 h 326810"/>
                <a:gd name="connsiteX4" fmla="*/ 674031 w 914478"/>
                <a:gd name="connsiteY4" fmla="*/ 318644 h 326810"/>
                <a:gd name="connsiteX5" fmla="*/ 674031 w 914478"/>
                <a:gd name="connsiteY5" fmla="*/ 151667 h 326810"/>
                <a:gd name="connsiteX6" fmla="*/ 634275 w 914478"/>
                <a:gd name="connsiteY6" fmla="*/ 96007 h 326810"/>
                <a:gd name="connsiteX7" fmla="*/ 101537 w 914478"/>
                <a:gd name="connsiteY7" fmla="*/ 127813 h 326810"/>
                <a:gd name="connsiteX8" fmla="*/ 53829 w 914478"/>
                <a:gd name="connsiteY8" fmla="*/ 111910 h 326810"/>
                <a:gd name="connsiteX9" fmla="*/ 324174 w 914478"/>
                <a:gd name="connsiteY9" fmla="*/ 16494 h 326810"/>
                <a:gd name="connsiteX10" fmla="*/ 387784 w 914478"/>
                <a:gd name="connsiteY10" fmla="*/ 16494 h 326810"/>
                <a:gd name="connsiteX11" fmla="*/ 848960 w 914478"/>
                <a:gd name="connsiteY11" fmla="*/ 592 h 326810"/>
                <a:gd name="connsiteX12" fmla="*/ 896668 w 914478"/>
                <a:gd name="connsiteY12" fmla="*/ 40348 h 326810"/>
                <a:gd name="connsiteX13" fmla="*/ 912570 w 914478"/>
                <a:gd name="connsiteY13" fmla="*/ 183472 h 326810"/>
                <a:gd name="connsiteX14" fmla="*/ 856911 w 914478"/>
                <a:gd name="connsiteY14" fmla="*/ 183472 h 326810"/>
                <a:gd name="connsiteX15" fmla="*/ 745593 w 914478"/>
                <a:gd name="connsiteY15" fmla="*/ 294790 h 326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14478" h="326810">
                  <a:moveTo>
                    <a:pt x="6121" y="143715"/>
                  </a:moveTo>
                  <a:cubicBezTo>
                    <a:pt x="820" y="212626"/>
                    <a:pt x="-4481" y="281538"/>
                    <a:pt x="6121" y="310693"/>
                  </a:cubicBezTo>
                  <a:cubicBezTo>
                    <a:pt x="16723" y="339848"/>
                    <a:pt x="-30985" y="319969"/>
                    <a:pt x="69732" y="318644"/>
                  </a:cubicBezTo>
                  <a:cubicBezTo>
                    <a:pt x="170449" y="317319"/>
                    <a:pt x="509705" y="302741"/>
                    <a:pt x="610421" y="302741"/>
                  </a:cubicBezTo>
                  <a:cubicBezTo>
                    <a:pt x="711137" y="302741"/>
                    <a:pt x="663429" y="343823"/>
                    <a:pt x="674031" y="318644"/>
                  </a:cubicBezTo>
                  <a:cubicBezTo>
                    <a:pt x="684633" y="293465"/>
                    <a:pt x="680657" y="188773"/>
                    <a:pt x="674031" y="151667"/>
                  </a:cubicBezTo>
                  <a:cubicBezTo>
                    <a:pt x="667405" y="114561"/>
                    <a:pt x="729690" y="99983"/>
                    <a:pt x="634275" y="96007"/>
                  </a:cubicBezTo>
                  <a:cubicBezTo>
                    <a:pt x="538860" y="92031"/>
                    <a:pt x="198278" y="125162"/>
                    <a:pt x="101537" y="127813"/>
                  </a:cubicBezTo>
                  <a:cubicBezTo>
                    <a:pt x="4796" y="130464"/>
                    <a:pt x="16723" y="130463"/>
                    <a:pt x="53829" y="111910"/>
                  </a:cubicBezTo>
                  <a:cubicBezTo>
                    <a:pt x="90935" y="93357"/>
                    <a:pt x="268515" y="32397"/>
                    <a:pt x="324174" y="16494"/>
                  </a:cubicBezTo>
                  <a:cubicBezTo>
                    <a:pt x="379833" y="591"/>
                    <a:pt x="387784" y="16494"/>
                    <a:pt x="387784" y="16494"/>
                  </a:cubicBezTo>
                  <a:cubicBezTo>
                    <a:pt x="475248" y="13844"/>
                    <a:pt x="764146" y="-3384"/>
                    <a:pt x="848960" y="592"/>
                  </a:cubicBezTo>
                  <a:cubicBezTo>
                    <a:pt x="933774" y="4568"/>
                    <a:pt x="886066" y="9868"/>
                    <a:pt x="896668" y="40348"/>
                  </a:cubicBezTo>
                  <a:cubicBezTo>
                    <a:pt x="907270" y="70828"/>
                    <a:pt x="919196" y="159618"/>
                    <a:pt x="912570" y="183472"/>
                  </a:cubicBezTo>
                  <a:cubicBezTo>
                    <a:pt x="905944" y="207326"/>
                    <a:pt x="884740" y="164919"/>
                    <a:pt x="856911" y="183472"/>
                  </a:cubicBezTo>
                  <a:cubicBezTo>
                    <a:pt x="829082" y="202025"/>
                    <a:pt x="745593" y="294790"/>
                    <a:pt x="745593" y="29479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Freeform 44"/>
            <p:cNvSpPr/>
            <p:nvPr/>
          </p:nvSpPr>
          <p:spPr>
            <a:xfrm>
              <a:off x="7696863" y="2107096"/>
              <a:ext cx="198782" cy="127221"/>
            </a:xfrm>
            <a:custGeom>
              <a:avLst/>
              <a:gdLst>
                <a:gd name="connsiteX0" fmla="*/ 0 w 198782"/>
                <a:gd name="connsiteY0" fmla="*/ 127221 h 127221"/>
                <a:gd name="connsiteX1" fmla="*/ 135172 w 198782"/>
                <a:gd name="connsiteY1" fmla="*/ 47707 h 127221"/>
                <a:gd name="connsiteX2" fmla="*/ 198782 w 198782"/>
                <a:gd name="connsiteY2" fmla="*/ 0 h 127221"/>
              </a:gdLst>
              <a:ahLst/>
              <a:cxnLst>
                <a:cxn ang="0">
                  <a:pos x="connsiteX0" y="connsiteY0"/>
                </a:cxn>
                <a:cxn ang="0">
                  <a:pos x="connsiteX1" y="connsiteY1"/>
                </a:cxn>
                <a:cxn ang="0">
                  <a:pos x="connsiteX2" y="connsiteY2"/>
                </a:cxn>
              </a:cxnLst>
              <a:rect l="l" t="t" r="r" b="b"/>
              <a:pathLst>
                <a:path w="198782" h="127221">
                  <a:moveTo>
                    <a:pt x="0" y="127221"/>
                  </a:moveTo>
                  <a:cubicBezTo>
                    <a:pt x="51021" y="98065"/>
                    <a:pt x="102042" y="68910"/>
                    <a:pt x="135172" y="47707"/>
                  </a:cubicBezTo>
                  <a:cubicBezTo>
                    <a:pt x="168302" y="26504"/>
                    <a:pt x="198782" y="0"/>
                    <a:pt x="198782"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2826353" y="4015409"/>
            <a:ext cx="1451449" cy="333954"/>
          </a:xfrm>
          <a:custGeom>
            <a:avLst/>
            <a:gdLst>
              <a:gd name="connsiteX0" fmla="*/ 1451449 w 1451449"/>
              <a:gd name="connsiteY0" fmla="*/ 0 h 333954"/>
              <a:gd name="connsiteX1" fmla="*/ 1133397 w 1451449"/>
              <a:gd name="connsiteY1" fmla="*/ 87464 h 333954"/>
              <a:gd name="connsiteX2" fmla="*/ 616562 w 1451449"/>
              <a:gd name="connsiteY2" fmla="*/ 182880 h 333954"/>
              <a:gd name="connsiteX3" fmla="*/ 12263 w 1451449"/>
              <a:gd name="connsiteY3" fmla="*/ 262393 h 333954"/>
              <a:gd name="connsiteX4" fmla="*/ 195143 w 1451449"/>
              <a:gd name="connsiteY4" fmla="*/ 151074 h 333954"/>
              <a:gd name="connsiteX5" fmla="*/ 4311 w 1451449"/>
              <a:gd name="connsiteY5" fmla="*/ 262393 h 333954"/>
              <a:gd name="connsiteX6" fmla="*/ 195143 w 1451449"/>
              <a:gd name="connsiteY6" fmla="*/ 333954 h 333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1449" h="333954">
                <a:moveTo>
                  <a:pt x="1451449" y="0"/>
                </a:moveTo>
                <a:cubicBezTo>
                  <a:pt x="1361997" y="28492"/>
                  <a:pt x="1272545" y="56984"/>
                  <a:pt x="1133397" y="87464"/>
                </a:cubicBezTo>
                <a:cubicBezTo>
                  <a:pt x="994249" y="117944"/>
                  <a:pt x="803418" y="153725"/>
                  <a:pt x="616562" y="182880"/>
                </a:cubicBezTo>
                <a:cubicBezTo>
                  <a:pt x="429706" y="212035"/>
                  <a:pt x="82499" y="267694"/>
                  <a:pt x="12263" y="262393"/>
                </a:cubicBezTo>
                <a:cubicBezTo>
                  <a:pt x="-57974" y="257092"/>
                  <a:pt x="196468" y="151074"/>
                  <a:pt x="195143" y="151074"/>
                </a:cubicBezTo>
                <a:cubicBezTo>
                  <a:pt x="193818" y="151074"/>
                  <a:pt x="4311" y="231913"/>
                  <a:pt x="4311" y="262393"/>
                </a:cubicBezTo>
                <a:cubicBezTo>
                  <a:pt x="4311" y="292873"/>
                  <a:pt x="99727" y="313413"/>
                  <a:pt x="195143" y="333954"/>
                </a:cubicBezTo>
              </a:path>
            </a:pathLst>
          </a:cu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Freeform 46"/>
          <p:cNvSpPr/>
          <p:nvPr/>
        </p:nvSpPr>
        <p:spPr>
          <a:xfrm>
            <a:off x="3569817" y="3943847"/>
            <a:ext cx="2632200" cy="787179"/>
          </a:xfrm>
          <a:custGeom>
            <a:avLst/>
            <a:gdLst>
              <a:gd name="connsiteX0" fmla="*/ 2632200 w 2632200"/>
              <a:gd name="connsiteY0" fmla="*/ 0 h 787179"/>
              <a:gd name="connsiteX1" fmla="*/ 1972242 w 2632200"/>
              <a:gd name="connsiteY1" fmla="*/ 310101 h 787179"/>
              <a:gd name="connsiteX2" fmla="*/ 135491 w 2632200"/>
              <a:gd name="connsiteY2" fmla="*/ 691763 h 787179"/>
              <a:gd name="connsiteX3" fmla="*/ 310420 w 2632200"/>
              <a:gd name="connsiteY3" fmla="*/ 580445 h 787179"/>
              <a:gd name="connsiteX4" fmla="*/ 319 w 2632200"/>
              <a:gd name="connsiteY4" fmla="*/ 723569 h 787179"/>
              <a:gd name="connsiteX5" fmla="*/ 246809 w 2632200"/>
              <a:gd name="connsiteY5" fmla="*/ 787179 h 787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32200" h="787179">
                <a:moveTo>
                  <a:pt x="2632200" y="0"/>
                </a:moveTo>
                <a:cubicBezTo>
                  <a:pt x="2510280" y="97403"/>
                  <a:pt x="2388360" y="194807"/>
                  <a:pt x="1972242" y="310101"/>
                </a:cubicBezTo>
                <a:cubicBezTo>
                  <a:pt x="1556124" y="425395"/>
                  <a:pt x="412461" y="646706"/>
                  <a:pt x="135491" y="691763"/>
                </a:cubicBezTo>
                <a:cubicBezTo>
                  <a:pt x="-141479" y="736820"/>
                  <a:pt x="332949" y="575144"/>
                  <a:pt x="310420" y="580445"/>
                </a:cubicBezTo>
                <a:cubicBezTo>
                  <a:pt x="287891" y="585746"/>
                  <a:pt x="10921" y="689113"/>
                  <a:pt x="319" y="723569"/>
                </a:cubicBezTo>
                <a:cubicBezTo>
                  <a:pt x="-10283" y="758025"/>
                  <a:pt x="246809" y="787179"/>
                  <a:pt x="246809" y="787179"/>
                </a:cubicBezTo>
              </a:path>
            </a:pathLst>
          </a:custGeom>
          <a:noFill/>
          <a:ln>
            <a:solidFill>
              <a:srgbClr val="0070C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p:cNvSpPr txBox="1"/>
          <p:nvPr/>
        </p:nvSpPr>
        <p:spPr>
          <a:xfrm>
            <a:off x="3684102" y="4858161"/>
            <a:ext cx="8349414" cy="2031325"/>
          </a:xfrm>
          <a:prstGeom prst="rect">
            <a:avLst/>
          </a:prstGeom>
          <a:noFill/>
        </p:spPr>
        <p:txBody>
          <a:bodyPr wrap="square" rtlCol="0">
            <a:spAutoFit/>
          </a:bodyPr>
          <a:lstStyle/>
          <a:p>
            <a:r>
              <a:rPr lang="en-US" dirty="0" smtClean="0">
                <a:latin typeface="AhnbergHand" charset="0"/>
                <a:ea typeface="AhnbergHand" charset="0"/>
                <a:cs typeface="AhnbergHand" charset="0"/>
              </a:rPr>
              <a:t>It is not obvious (or even assured) that every router on the path from an </a:t>
            </a:r>
            <a:r>
              <a:rPr lang="en-US" dirty="0" err="1" smtClean="0">
                <a:latin typeface="AhnbergHand" charset="0"/>
                <a:ea typeface="AhnbergHand" charset="0"/>
                <a:cs typeface="AhnbergHand" charset="0"/>
              </a:rPr>
              <a:t>anycast</a:t>
            </a:r>
            <a:r>
              <a:rPr lang="en-US" dirty="0" smtClean="0">
                <a:latin typeface="AhnbergHand" charset="0"/>
                <a:ea typeface="AhnbergHand" charset="0"/>
                <a:cs typeface="AhnbergHand" charset="0"/>
              </a:rPr>
              <a:t> instance to a client host will necessarily be part of the same </a:t>
            </a:r>
            <a:r>
              <a:rPr lang="en-US" dirty="0" err="1" smtClean="0">
                <a:latin typeface="AhnbergHand" charset="0"/>
                <a:ea typeface="AhnbergHand" charset="0"/>
                <a:cs typeface="AhnbergHand" charset="0"/>
              </a:rPr>
              <a:t>anycast</a:t>
            </a:r>
            <a:r>
              <a:rPr lang="en-US" dirty="0" smtClean="0">
                <a:latin typeface="AhnbergHand" charset="0"/>
                <a:ea typeface="AhnbergHand" charset="0"/>
                <a:cs typeface="AhnbergHand" charset="0"/>
              </a:rPr>
              <a:t> instance “cloud” </a:t>
            </a:r>
          </a:p>
          <a:p>
            <a:endParaRPr lang="en-US" dirty="0">
              <a:latin typeface="AhnbergHand" charset="0"/>
              <a:ea typeface="AhnbergHand" charset="0"/>
              <a:cs typeface="AhnbergHand" charset="0"/>
            </a:endParaRPr>
          </a:p>
          <a:p>
            <a:r>
              <a:rPr lang="en-US" dirty="0" smtClean="0">
                <a:latin typeface="AhnbergHand" charset="0"/>
                <a:ea typeface="AhnbergHand" charset="0"/>
                <a:cs typeface="AhnbergHand" charset="0"/>
              </a:rPr>
              <a:t>The implication is that in </a:t>
            </a:r>
            <a:r>
              <a:rPr lang="en-US" dirty="0" err="1" smtClean="0">
                <a:latin typeface="AhnbergHand" charset="0"/>
                <a:ea typeface="AhnbergHand" charset="0"/>
                <a:cs typeface="AhnbergHand" charset="0"/>
              </a:rPr>
              <a:t>anycast</a:t>
            </a:r>
            <a:r>
              <a:rPr lang="en-US" dirty="0" smtClean="0">
                <a:latin typeface="AhnbergHand" charset="0"/>
                <a:ea typeface="AhnbergHand" charset="0"/>
                <a:cs typeface="AhnbergHand" charset="0"/>
              </a:rPr>
              <a:t>, the reverse ICMPv6 PTB messages will not necessarily head back to the original sender!</a:t>
            </a:r>
            <a:endParaRPr lang="en-US" dirty="0">
              <a:latin typeface="AhnbergHand" charset="0"/>
              <a:ea typeface="AhnbergHand" charset="0"/>
              <a:cs typeface="AhnbergHand" charset="0"/>
            </a:endParaRPr>
          </a:p>
          <a:p>
            <a:endParaRPr lang="en-US" dirty="0"/>
          </a:p>
        </p:txBody>
      </p:sp>
    </p:spTree>
    <p:extLst>
      <p:ext uri="{BB962C8B-B14F-4D97-AF65-F5344CB8AC3E}">
        <p14:creationId xmlns:p14="http://schemas.microsoft.com/office/powerpoint/2010/main" val="1474841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creen Shot 2013-08-25 at 11.16.45 PM.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0016" y="117380"/>
            <a:ext cx="9765792" cy="6888025"/>
          </a:xfrm>
          <a:prstGeom prst="rect">
            <a:avLst/>
          </a:prstGeom>
        </p:spPr>
      </p:pic>
      <p:sp>
        <p:nvSpPr>
          <p:cNvPr id="3" name="Title 1"/>
          <p:cNvSpPr txBox="1">
            <a:spLocks/>
          </p:cNvSpPr>
          <p:nvPr/>
        </p:nvSpPr>
        <p:spPr>
          <a:xfrm>
            <a:off x="117530" y="217894"/>
            <a:ext cx="9354312" cy="130882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smtClean="0">
                <a:solidFill>
                  <a:srgbClr val="0070C0"/>
                </a:solidFill>
                <a:latin typeface="Powderfinger Type" charset="0"/>
                <a:ea typeface="Powderfinger Type" charset="0"/>
                <a:cs typeface="Powderfinger Type" charset="0"/>
              </a:rPr>
              <a:t>In-situ transition</a:t>
            </a:r>
            <a:r>
              <a:rPr lang="mr-IN" dirty="0" smtClean="0">
                <a:solidFill>
                  <a:srgbClr val="0070C0"/>
                </a:solidFill>
                <a:latin typeface="Powderfinger Type" charset="0"/>
                <a:ea typeface="Powderfinger Type" charset="0"/>
                <a:cs typeface="Powderfinger Type" charset="0"/>
              </a:rPr>
              <a:t>…</a:t>
            </a:r>
            <a:endParaRPr lang="en-US" dirty="0">
              <a:solidFill>
                <a:srgbClr val="0070C0"/>
              </a:solidFill>
              <a:latin typeface="Powderfinger Type" charset="0"/>
              <a:ea typeface="Powderfinger Type" charset="0"/>
              <a:cs typeface="Powderfinger Type" charset="0"/>
            </a:endParaRPr>
          </a:p>
        </p:txBody>
      </p:sp>
      <p:sp>
        <p:nvSpPr>
          <p:cNvPr id="4" name="Rectangle 3"/>
          <p:cNvSpPr/>
          <p:nvPr/>
        </p:nvSpPr>
        <p:spPr>
          <a:xfrm>
            <a:off x="7764780" y="217894"/>
            <a:ext cx="2479548" cy="19766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24029316"/>
      </p:ext>
    </p:extLst>
  </p:cSld>
  <p:clrMapOvr>
    <a:masterClrMapping/>
  </p:clrMapOvr>
  <mc:AlternateContent xmlns:mc="http://schemas.openxmlformats.org/markup-compatibility/2006" xmlns:p14="http://schemas.microsoft.com/office/powerpoint/2010/main">
    <mc:Choice Requires="p14">
      <p:transition spd="slow" p14:dur="2000" advTm="54234"/>
    </mc:Choice>
    <mc:Fallback xmlns="">
      <p:transition spd="slow" advTm="54234"/>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7559" y="273817"/>
            <a:ext cx="11293476" cy="584775"/>
          </a:xfrm>
          <a:prstGeom prst="rect">
            <a:avLst/>
          </a:prstGeom>
          <a:noFill/>
        </p:spPr>
        <p:txBody>
          <a:bodyPr wrap="none" rtlCol="0">
            <a:spAutoFit/>
          </a:bodyPr>
          <a:lstStyle/>
          <a:p>
            <a:r>
              <a:rPr lang="en-US" sz="3200" dirty="0" smtClean="0">
                <a:solidFill>
                  <a:srgbClr val="0070C0"/>
                </a:solidFill>
                <a:latin typeface="Powderfinger Type" charset="0"/>
                <a:ea typeface="Powderfinger Type" charset="0"/>
                <a:cs typeface="Powderfinger Type" charset="0"/>
              </a:rPr>
              <a:t>IPv6 Fragmentation Extension Header Handling </a:t>
            </a:r>
            <a:endParaRPr lang="en-US" sz="3200" dirty="0">
              <a:solidFill>
                <a:srgbClr val="0070C0"/>
              </a:solidFill>
              <a:latin typeface="Powderfinger Type" charset="0"/>
              <a:ea typeface="Powderfinger Type" charset="0"/>
              <a:cs typeface="Powderfinger Type" charset="0"/>
            </a:endParaRPr>
          </a:p>
        </p:txBody>
      </p:sp>
      <p:sp>
        <p:nvSpPr>
          <p:cNvPr id="3" name="TextBox 2"/>
          <p:cNvSpPr txBox="1"/>
          <p:nvPr/>
        </p:nvSpPr>
        <p:spPr>
          <a:xfrm>
            <a:off x="4145583" y="1403396"/>
            <a:ext cx="7654153" cy="4801314"/>
          </a:xfrm>
          <a:prstGeom prst="rect">
            <a:avLst/>
          </a:prstGeom>
          <a:noFill/>
        </p:spPr>
        <p:txBody>
          <a:bodyPr wrap="square" rtlCol="0">
            <a:spAutoFit/>
          </a:bodyPr>
          <a:lstStyle/>
          <a:p>
            <a:r>
              <a:rPr lang="en-US" dirty="0" smtClean="0">
                <a:latin typeface="AhnbergHand" charset="0"/>
                <a:ea typeface="AhnbergHand" charset="0"/>
                <a:cs typeface="AhnbergHand" charset="0"/>
              </a:rPr>
              <a:t>The extension header sits between the IPv6 packet header and the upper level protocol header for the leading fragged packet, and sits between the header and the trailing payload frags for the trailing packets</a:t>
            </a:r>
          </a:p>
          <a:p>
            <a:endParaRPr lang="en-US" dirty="0">
              <a:latin typeface="AhnbergHand" charset="0"/>
              <a:ea typeface="AhnbergHand" charset="0"/>
              <a:cs typeface="AhnbergHand" charset="0"/>
            </a:endParaRPr>
          </a:p>
          <a:p>
            <a:r>
              <a:rPr lang="en-US" dirty="0" smtClean="0">
                <a:latin typeface="AhnbergHand" charset="0"/>
                <a:ea typeface="AhnbergHand" charset="0"/>
                <a:cs typeface="AhnbergHand" charset="0"/>
              </a:rPr>
              <a:t>Practically, this means that transport-protocol aware packet processors/switches need to decode the extension header chain, if its present, which can consume additional cycles to process/switch a packet </a:t>
            </a:r>
            <a:r>
              <a:rPr lang="mr-IN" dirty="0" smtClean="0">
                <a:latin typeface="AhnbergHand" charset="0"/>
                <a:ea typeface="AhnbergHand" charset="0"/>
                <a:cs typeface="AhnbergHand" charset="0"/>
              </a:rPr>
              <a:t>–</a:t>
            </a:r>
            <a:r>
              <a:rPr lang="en-US" dirty="0" smtClean="0">
                <a:latin typeface="AhnbergHand" charset="0"/>
                <a:ea typeface="AhnbergHand" charset="0"/>
                <a:cs typeface="AhnbergHand" charset="0"/>
              </a:rPr>
              <a:t> and the additional time is not predictable. For trailing frags there is no transport header!</a:t>
            </a:r>
          </a:p>
          <a:p>
            <a:endParaRPr lang="en-US" dirty="0">
              <a:latin typeface="AhnbergHand" charset="0"/>
              <a:ea typeface="AhnbergHand" charset="0"/>
              <a:cs typeface="AhnbergHand" charset="0"/>
            </a:endParaRPr>
          </a:p>
          <a:p>
            <a:r>
              <a:rPr lang="en-US" dirty="0" smtClean="0">
                <a:latin typeface="AhnbergHand" charset="0"/>
                <a:ea typeface="AhnbergHand" charset="0"/>
                <a:cs typeface="AhnbergHand" charset="0"/>
              </a:rPr>
              <a:t>Or the unit can simply discard all Ipv6 packets that contain extension headers!</a:t>
            </a:r>
          </a:p>
          <a:p>
            <a:endParaRPr lang="en-US" dirty="0">
              <a:latin typeface="AhnbergHand" charset="0"/>
              <a:ea typeface="AhnbergHand" charset="0"/>
              <a:cs typeface="AhnbergHand" charset="0"/>
            </a:endParaRPr>
          </a:p>
          <a:p>
            <a:r>
              <a:rPr lang="en-US" dirty="0" smtClean="0">
                <a:latin typeface="AhnbergHand" charset="0"/>
                <a:ea typeface="AhnbergHand" charset="0"/>
                <a:cs typeface="AhnbergHand" charset="0"/>
              </a:rPr>
              <a:t>Which is what a lot of transport protocol sensitive IPv6 deployed switching equipment actually does (e.g. load balancers!)</a:t>
            </a:r>
          </a:p>
        </p:txBody>
      </p:sp>
      <p:sp>
        <p:nvSpPr>
          <p:cNvPr id="7" name="TextBox 6"/>
          <p:cNvSpPr txBox="1"/>
          <p:nvPr/>
        </p:nvSpPr>
        <p:spPr>
          <a:xfrm>
            <a:off x="2019972" y="3046462"/>
            <a:ext cx="1882707" cy="246221"/>
          </a:xfrm>
          <a:prstGeom prst="rect">
            <a:avLst/>
          </a:prstGeom>
          <a:noFill/>
        </p:spPr>
        <p:txBody>
          <a:bodyPr wrap="square" rtlCol="0">
            <a:spAutoFit/>
          </a:bodyPr>
          <a:lstStyle/>
          <a:p>
            <a:r>
              <a:rPr lang="en-US" sz="1000" dirty="0" smtClean="0">
                <a:latin typeface="AhnbergHand" charset="0"/>
                <a:ea typeface="AhnbergHand" charset="0"/>
                <a:cs typeface="AhnbergHand" charset="0"/>
              </a:rPr>
              <a:t>IPv6 header</a:t>
            </a:r>
            <a:endParaRPr lang="en-US" sz="1000" dirty="0">
              <a:latin typeface="AhnbergHand" charset="0"/>
              <a:ea typeface="AhnbergHand" charset="0"/>
              <a:cs typeface="AhnbergHand" charset="0"/>
            </a:endParaRPr>
          </a:p>
        </p:txBody>
      </p:sp>
      <p:sp>
        <p:nvSpPr>
          <p:cNvPr id="8" name="TextBox 7"/>
          <p:cNvSpPr txBox="1"/>
          <p:nvPr/>
        </p:nvSpPr>
        <p:spPr>
          <a:xfrm>
            <a:off x="2019972" y="4297464"/>
            <a:ext cx="1882707" cy="246221"/>
          </a:xfrm>
          <a:prstGeom prst="rect">
            <a:avLst/>
          </a:prstGeom>
          <a:noFill/>
        </p:spPr>
        <p:txBody>
          <a:bodyPr wrap="square" rtlCol="0">
            <a:spAutoFit/>
          </a:bodyPr>
          <a:lstStyle/>
          <a:p>
            <a:r>
              <a:rPr lang="en-US" sz="1000" smtClean="0">
                <a:latin typeface="AhnbergHand" charset="0"/>
                <a:ea typeface="AhnbergHand" charset="0"/>
                <a:cs typeface="AhnbergHand" charset="0"/>
              </a:rPr>
              <a:t>Payload</a:t>
            </a:r>
            <a:endParaRPr lang="en-US" sz="1000" dirty="0">
              <a:latin typeface="AhnbergHand" charset="0"/>
              <a:ea typeface="AhnbergHand" charset="0"/>
              <a:cs typeface="AhnbergHand" charset="0"/>
            </a:endParaRPr>
          </a:p>
        </p:txBody>
      </p:sp>
      <p:sp>
        <p:nvSpPr>
          <p:cNvPr id="9" name="TextBox 8"/>
          <p:cNvSpPr txBox="1"/>
          <p:nvPr/>
        </p:nvSpPr>
        <p:spPr>
          <a:xfrm>
            <a:off x="2053525" y="3804537"/>
            <a:ext cx="1882707" cy="246221"/>
          </a:xfrm>
          <a:prstGeom prst="rect">
            <a:avLst/>
          </a:prstGeom>
          <a:noFill/>
        </p:spPr>
        <p:txBody>
          <a:bodyPr wrap="square" rtlCol="0">
            <a:spAutoFit/>
          </a:bodyPr>
          <a:lstStyle/>
          <a:p>
            <a:r>
              <a:rPr lang="en-US" sz="1000" dirty="0" smtClean="0">
                <a:latin typeface="AhnbergHand" charset="0"/>
                <a:ea typeface="AhnbergHand" charset="0"/>
                <a:cs typeface="AhnbergHand" charset="0"/>
              </a:rPr>
              <a:t>TCP/UDP </a:t>
            </a:r>
            <a:r>
              <a:rPr lang="en-US" sz="1000" dirty="0" err="1" smtClean="0">
                <a:latin typeface="AhnbergHand" charset="0"/>
                <a:ea typeface="AhnbergHand" charset="0"/>
                <a:cs typeface="AhnbergHand" charset="0"/>
              </a:rPr>
              <a:t>xtn</a:t>
            </a:r>
            <a:r>
              <a:rPr lang="en-US" sz="1000" dirty="0" smtClean="0">
                <a:latin typeface="AhnbergHand" charset="0"/>
                <a:ea typeface="AhnbergHand" charset="0"/>
                <a:cs typeface="AhnbergHand" charset="0"/>
              </a:rPr>
              <a:t> header</a:t>
            </a:r>
            <a:endParaRPr lang="en-US" sz="1000" dirty="0">
              <a:latin typeface="AhnbergHand" charset="0"/>
              <a:ea typeface="AhnbergHand" charset="0"/>
              <a:cs typeface="AhnbergHand" charset="0"/>
            </a:endParaRPr>
          </a:p>
        </p:txBody>
      </p:sp>
      <p:sp>
        <p:nvSpPr>
          <p:cNvPr id="10" name="TextBox 9"/>
          <p:cNvSpPr txBox="1"/>
          <p:nvPr/>
        </p:nvSpPr>
        <p:spPr>
          <a:xfrm>
            <a:off x="2027667" y="3384909"/>
            <a:ext cx="3086862" cy="246221"/>
          </a:xfrm>
          <a:prstGeom prst="rect">
            <a:avLst/>
          </a:prstGeom>
          <a:noFill/>
        </p:spPr>
        <p:txBody>
          <a:bodyPr wrap="square" rtlCol="0">
            <a:spAutoFit/>
          </a:bodyPr>
          <a:lstStyle/>
          <a:p>
            <a:r>
              <a:rPr lang="en-US" sz="1000" smtClean="0">
                <a:latin typeface="AhnbergHand" charset="0"/>
                <a:ea typeface="AhnbergHand" charset="0"/>
                <a:cs typeface="AhnbergHand" charset="0"/>
              </a:rPr>
              <a:t>Fragmentation </a:t>
            </a:r>
            <a:r>
              <a:rPr lang="en-US" sz="1000" dirty="0" err="1" smtClean="0">
                <a:latin typeface="AhnbergHand" charset="0"/>
                <a:ea typeface="AhnbergHand" charset="0"/>
                <a:cs typeface="AhnbergHand" charset="0"/>
              </a:rPr>
              <a:t>xtn</a:t>
            </a:r>
            <a:r>
              <a:rPr lang="en-US" sz="1000" dirty="0" smtClean="0">
                <a:latin typeface="AhnbergHand" charset="0"/>
                <a:ea typeface="AhnbergHand" charset="0"/>
                <a:cs typeface="AhnbergHand" charset="0"/>
              </a:rPr>
              <a:t> header</a:t>
            </a:r>
            <a:endParaRPr lang="en-US" sz="1000" dirty="0">
              <a:latin typeface="AhnbergHand" charset="0"/>
              <a:ea typeface="AhnbergHand" charset="0"/>
              <a:cs typeface="AhnbergHand" charset="0"/>
            </a:endParaRPr>
          </a:p>
        </p:txBody>
      </p:sp>
      <p:sp>
        <p:nvSpPr>
          <p:cNvPr id="4" name="Freeform 3"/>
          <p:cNvSpPr/>
          <p:nvPr/>
        </p:nvSpPr>
        <p:spPr>
          <a:xfrm>
            <a:off x="240812" y="3474215"/>
            <a:ext cx="1764709" cy="1221771"/>
          </a:xfrm>
          <a:custGeom>
            <a:avLst/>
            <a:gdLst>
              <a:gd name="connsiteX0" fmla="*/ 0 w 540899"/>
              <a:gd name="connsiteY0" fmla="*/ 74711 h 768493"/>
              <a:gd name="connsiteX1" fmla="*/ 17418 w 540899"/>
              <a:gd name="connsiteY1" fmla="*/ 588517 h 768493"/>
              <a:gd name="connsiteX2" fmla="*/ 17418 w 540899"/>
              <a:gd name="connsiteY2" fmla="*/ 745271 h 768493"/>
              <a:gd name="connsiteX3" fmla="*/ 78378 w 540899"/>
              <a:gd name="connsiteY3" fmla="*/ 762688 h 768493"/>
              <a:gd name="connsiteX4" fmla="*/ 470263 w 540899"/>
              <a:gd name="connsiteY4" fmla="*/ 762688 h 768493"/>
              <a:gd name="connsiteX5" fmla="*/ 531223 w 540899"/>
              <a:gd name="connsiteY5" fmla="*/ 762688 h 768493"/>
              <a:gd name="connsiteX6" fmla="*/ 539932 w 540899"/>
              <a:gd name="connsiteY6" fmla="*/ 684311 h 768493"/>
              <a:gd name="connsiteX7" fmla="*/ 522515 w 540899"/>
              <a:gd name="connsiteY7" fmla="*/ 66002 h 768493"/>
              <a:gd name="connsiteX8" fmla="*/ 478972 w 540899"/>
              <a:gd name="connsiteY8" fmla="*/ 13751 h 768493"/>
              <a:gd name="connsiteX9" fmla="*/ 95795 w 540899"/>
              <a:gd name="connsiteY9" fmla="*/ 31168 h 768493"/>
              <a:gd name="connsiteX10" fmla="*/ 60960 w 540899"/>
              <a:gd name="connsiteY10" fmla="*/ 22460 h 768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0899" h="768493">
                <a:moveTo>
                  <a:pt x="0" y="74711"/>
                </a:moveTo>
                <a:cubicBezTo>
                  <a:pt x="7257" y="275734"/>
                  <a:pt x="14515" y="476757"/>
                  <a:pt x="17418" y="588517"/>
                </a:cubicBezTo>
                <a:cubicBezTo>
                  <a:pt x="20321" y="700277"/>
                  <a:pt x="7258" y="716242"/>
                  <a:pt x="17418" y="745271"/>
                </a:cubicBezTo>
                <a:cubicBezTo>
                  <a:pt x="27578" y="774300"/>
                  <a:pt x="2904" y="759785"/>
                  <a:pt x="78378" y="762688"/>
                </a:cubicBezTo>
                <a:cubicBezTo>
                  <a:pt x="153852" y="765591"/>
                  <a:pt x="470263" y="762688"/>
                  <a:pt x="470263" y="762688"/>
                </a:cubicBezTo>
                <a:cubicBezTo>
                  <a:pt x="545737" y="762688"/>
                  <a:pt x="519611" y="775751"/>
                  <a:pt x="531223" y="762688"/>
                </a:cubicBezTo>
                <a:cubicBezTo>
                  <a:pt x="542835" y="749625"/>
                  <a:pt x="541383" y="800425"/>
                  <a:pt x="539932" y="684311"/>
                </a:cubicBezTo>
                <a:cubicBezTo>
                  <a:pt x="538481" y="568197"/>
                  <a:pt x="532675" y="177762"/>
                  <a:pt x="522515" y="66002"/>
                </a:cubicBezTo>
                <a:cubicBezTo>
                  <a:pt x="512355" y="-45758"/>
                  <a:pt x="550092" y="19557"/>
                  <a:pt x="478972" y="13751"/>
                </a:cubicBezTo>
                <a:cubicBezTo>
                  <a:pt x="407852" y="7945"/>
                  <a:pt x="165464" y="29716"/>
                  <a:pt x="95795" y="31168"/>
                </a:cubicBezTo>
                <a:cubicBezTo>
                  <a:pt x="26126" y="32619"/>
                  <a:pt x="60960" y="22460"/>
                  <a:pt x="60960" y="2246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reeform 4"/>
          <p:cNvSpPr/>
          <p:nvPr/>
        </p:nvSpPr>
        <p:spPr>
          <a:xfrm>
            <a:off x="224725" y="2913681"/>
            <a:ext cx="1795247" cy="816402"/>
          </a:xfrm>
          <a:custGeom>
            <a:avLst/>
            <a:gdLst>
              <a:gd name="connsiteX0" fmla="*/ 5027 w 550259"/>
              <a:gd name="connsiteY0" fmla="*/ 222133 h 222133"/>
              <a:gd name="connsiteX1" fmla="*/ 5027 w 550259"/>
              <a:gd name="connsiteY1" fmla="*/ 13128 h 222133"/>
              <a:gd name="connsiteX2" fmla="*/ 57278 w 550259"/>
              <a:gd name="connsiteY2" fmla="*/ 21836 h 222133"/>
              <a:gd name="connsiteX3" fmla="*/ 518833 w 550259"/>
              <a:gd name="connsiteY3" fmla="*/ 21836 h 222133"/>
              <a:gd name="connsiteX4" fmla="*/ 510124 w 550259"/>
              <a:gd name="connsiteY4" fmla="*/ 47962 h 222133"/>
              <a:gd name="connsiteX5" fmla="*/ 518833 w 550259"/>
              <a:gd name="connsiteY5" fmla="*/ 196008 h 222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50259" h="222133">
                <a:moveTo>
                  <a:pt x="5027" y="222133"/>
                </a:moveTo>
                <a:cubicBezTo>
                  <a:pt x="673" y="134322"/>
                  <a:pt x="-3681" y="46511"/>
                  <a:pt x="5027" y="13128"/>
                </a:cubicBezTo>
                <a:cubicBezTo>
                  <a:pt x="13735" y="-20255"/>
                  <a:pt x="-28356" y="20385"/>
                  <a:pt x="57278" y="21836"/>
                </a:cubicBezTo>
                <a:cubicBezTo>
                  <a:pt x="142912" y="23287"/>
                  <a:pt x="443359" y="17482"/>
                  <a:pt x="518833" y="21836"/>
                </a:cubicBezTo>
                <a:cubicBezTo>
                  <a:pt x="594307" y="26190"/>
                  <a:pt x="510124" y="18933"/>
                  <a:pt x="510124" y="47962"/>
                </a:cubicBezTo>
                <a:cubicBezTo>
                  <a:pt x="510124" y="76991"/>
                  <a:pt x="518833" y="196008"/>
                  <a:pt x="518833" y="196008"/>
                </a:cubicBezTo>
              </a:path>
            </a:pathLst>
          </a:cu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5"/>
          <p:cNvSpPr/>
          <p:nvPr/>
        </p:nvSpPr>
        <p:spPr>
          <a:xfrm>
            <a:off x="143124" y="3267377"/>
            <a:ext cx="2003728" cy="536676"/>
          </a:xfrm>
          <a:custGeom>
            <a:avLst/>
            <a:gdLst>
              <a:gd name="connsiteX0" fmla="*/ 11989 w 557971"/>
              <a:gd name="connsiteY0" fmla="*/ 0 h 146023"/>
              <a:gd name="connsiteX1" fmla="*/ 29406 w 557971"/>
              <a:gd name="connsiteY1" fmla="*/ 139337 h 146023"/>
              <a:gd name="connsiteX2" fmla="*/ 38115 w 557971"/>
              <a:gd name="connsiteY2" fmla="*/ 121920 h 146023"/>
              <a:gd name="connsiteX3" fmla="*/ 525795 w 557971"/>
              <a:gd name="connsiteY3" fmla="*/ 104503 h 146023"/>
              <a:gd name="connsiteX4" fmla="*/ 508377 w 557971"/>
              <a:gd name="connsiteY4" fmla="*/ 104503 h 146023"/>
              <a:gd name="connsiteX5" fmla="*/ 482252 w 557971"/>
              <a:gd name="connsiteY5" fmla="*/ 8708 h 146023"/>
              <a:gd name="connsiteX6" fmla="*/ 482252 w 557971"/>
              <a:gd name="connsiteY6" fmla="*/ 8708 h 146023"/>
              <a:gd name="connsiteX7" fmla="*/ 99075 w 557971"/>
              <a:gd name="connsiteY7" fmla="*/ 8708 h 146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57971" h="146023">
                <a:moveTo>
                  <a:pt x="11989" y="0"/>
                </a:moveTo>
                <a:cubicBezTo>
                  <a:pt x="18520" y="59508"/>
                  <a:pt x="25052" y="119017"/>
                  <a:pt x="29406" y="139337"/>
                </a:cubicBezTo>
                <a:cubicBezTo>
                  <a:pt x="33760" y="159657"/>
                  <a:pt x="-44616" y="127726"/>
                  <a:pt x="38115" y="121920"/>
                </a:cubicBezTo>
                <a:cubicBezTo>
                  <a:pt x="120846" y="116114"/>
                  <a:pt x="447418" y="107406"/>
                  <a:pt x="525795" y="104503"/>
                </a:cubicBezTo>
                <a:cubicBezTo>
                  <a:pt x="604172" y="101600"/>
                  <a:pt x="515634" y="120469"/>
                  <a:pt x="508377" y="104503"/>
                </a:cubicBezTo>
                <a:cubicBezTo>
                  <a:pt x="501120" y="88537"/>
                  <a:pt x="482252" y="8708"/>
                  <a:pt x="482252" y="8708"/>
                </a:cubicBezTo>
                <a:lnTo>
                  <a:pt x="482252" y="8708"/>
                </a:lnTo>
                <a:lnTo>
                  <a:pt x="99075" y="8708"/>
                </a:lnTo>
              </a:path>
            </a:pathLst>
          </a:cu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1"/>
          <p:cNvSpPr/>
          <p:nvPr/>
        </p:nvSpPr>
        <p:spPr>
          <a:xfrm>
            <a:off x="338318" y="4098041"/>
            <a:ext cx="1557879" cy="11499"/>
          </a:xfrm>
          <a:custGeom>
            <a:avLst/>
            <a:gdLst>
              <a:gd name="connsiteX0" fmla="*/ 0 w 906449"/>
              <a:gd name="connsiteY0" fmla="*/ 0 h 7951"/>
              <a:gd name="connsiteX1" fmla="*/ 524786 w 906449"/>
              <a:gd name="connsiteY1" fmla="*/ 0 h 7951"/>
              <a:gd name="connsiteX2" fmla="*/ 906449 w 906449"/>
              <a:gd name="connsiteY2" fmla="*/ 7951 h 7951"/>
            </a:gdLst>
            <a:ahLst/>
            <a:cxnLst>
              <a:cxn ang="0">
                <a:pos x="connsiteX0" y="connsiteY0"/>
              </a:cxn>
              <a:cxn ang="0">
                <a:pos x="connsiteX1" y="connsiteY1"/>
              </a:cxn>
              <a:cxn ang="0">
                <a:pos x="connsiteX2" y="connsiteY2"/>
              </a:cxn>
            </a:cxnLst>
            <a:rect l="l" t="t" r="r" b="b"/>
            <a:pathLst>
              <a:path w="906449" h="7951">
                <a:moveTo>
                  <a:pt x="0" y="0"/>
                </a:moveTo>
                <a:lnTo>
                  <a:pt x="524786" y="0"/>
                </a:lnTo>
                <a:cubicBezTo>
                  <a:pt x="675861" y="1325"/>
                  <a:pt x="906449" y="7951"/>
                  <a:pt x="906449" y="7951"/>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2005521" y="3570136"/>
            <a:ext cx="141331" cy="15994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81943" y="3711126"/>
            <a:ext cx="141331" cy="15994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722490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7559" y="273817"/>
            <a:ext cx="11293476" cy="584775"/>
          </a:xfrm>
          <a:prstGeom prst="rect">
            <a:avLst/>
          </a:prstGeom>
          <a:noFill/>
        </p:spPr>
        <p:txBody>
          <a:bodyPr wrap="none" rtlCol="0">
            <a:spAutoFit/>
          </a:bodyPr>
          <a:lstStyle/>
          <a:p>
            <a:r>
              <a:rPr lang="en-US" sz="3200" dirty="0" smtClean="0">
                <a:solidFill>
                  <a:srgbClr val="0070C0"/>
                </a:solidFill>
                <a:latin typeface="Powderfinger Type" charset="0"/>
                <a:ea typeface="Powderfinger Type" charset="0"/>
                <a:cs typeface="Powderfinger Type" charset="0"/>
              </a:rPr>
              <a:t>IPv6 Fragmentation Extension Header Handling </a:t>
            </a:r>
            <a:endParaRPr lang="en-US" sz="3200" dirty="0">
              <a:solidFill>
                <a:srgbClr val="0070C0"/>
              </a:solidFill>
              <a:latin typeface="Powderfinger Type" charset="0"/>
              <a:ea typeface="Powderfinger Type" charset="0"/>
              <a:cs typeface="Powderfinger Type" charset="0"/>
            </a:endParaRPr>
          </a:p>
        </p:txBody>
      </p:sp>
      <p:sp>
        <p:nvSpPr>
          <p:cNvPr id="3" name="TextBox 2"/>
          <p:cNvSpPr txBox="1"/>
          <p:nvPr/>
        </p:nvSpPr>
        <p:spPr>
          <a:xfrm>
            <a:off x="1627165" y="1265827"/>
            <a:ext cx="8892412" cy="4801314"/>
          </a:xfrm>
          <a:prstGeom prst="rect">
            <a:avLst/>
          </a:prstGeom>
          <a:noFill/>
        </p:spPr>
        <p:txBody>
          <a:bodyPr wrap="square" rtlCol="0">
            <a:spAutoFit/>
          </a:bodyPr>
          <a:lstStyle/>
          <a:p>
            <a:r>
              <a:rPr lang="en-US" dirty="0" smtClean="0">
                <a:latin typeface="AhnbergHand" charset="0"/>
                <a:ea typeface="AhnbergHand" charset="0"/>
                <a:cs typeface="AhnbergHand" charset="0"/>
              </a:rPr>
              <a:t>There is a lot of “drop” </a:t>
            </a:r>
            <a:r>
              <a:rPr lang="en-US" dirty="0" err="1" smtClean="0">
                <a:latin typeface="AhnbergHand" charset="0"/>
                <a:ea typeface="AhnbergHand" charset="0"/>
                <a:cs typeface="AhnbergHand" charset="0"/>
              </a:rPr>
              <a:t>behaviour</a:t>
            </a:r>
            <a:r>
              <a:rPr lang="en-US" dirty="0" smtClean="0">
                <a:latin typeface="AhnbergHand" charset="0"/>
                <a:ea typeface="AhnbergHand" charset="0"/>
                <a:cs typeface="AhnbergHand" charset="0"/>
              </a:rPr>
              <a:t> in the Ipv6 Internet for Fragmentation Extension headers</a:t>
            </a:r>
          </a:p>
          <a:p>
            <a:endParaRPr lang="en-US" dirty="0">
              <a:latin typeface="AhnbergHand" charset="0"/>
              <a:ea typeface="AhnbergHand" charset="0"/>
              <a:cs typeface="AhnbergHand" charset="0"/>
            </a:endParaRPr>
          </a:p>
          <a:p>
            <a:r>
              <a:rPr lang="en-US" dirty="0" smtClean="0">
                <a:latin typeface="AhnbergHand" charset="0"/>
                <a:ea typeface="AhnbergHand" charset="0"/>
                <a:cs typeface="AhnbergHand" charset="0"/>
              </a:rPr>
              <a:t>RFC7872 </a:t>
            </a:r>
            <a:r>
              <a:rPr lang="mr-IN" dirty="0" smtClean="0">
                <a:latin typeface="AhnbergHand" charset="0"/>
                <a:ea typeface="AhnbergHand" charset="0"/>
                <a:cs typeface="AhnbergHand" charset="0"/>
              </a:rPr>
              <a:t>–</a:t>
            </a:r>
            <a:r>
              <a:rPr lang="en-US" dirty="0" smtClean="0">
                <a:latin typeface="AhnbergHand" charset="0"/>
                <a:ea typeface="AhnbergHand" charset="0"/>
                <a:cs typeface="AhnbergHand" charset="0"/>
              </a:rPr>
              <a:t> recorded EH packet drop rates of 30% - 40%</a:t>
            </a:r>
          </a:p>
          <a:p>
            <a:endParaRPr lang="en-US" dirty="0">
              <a:latin typeface="AhnbergHand" charset="0"/>
              <a:ea typeface="AhnbergHand" charset="0"/>
              <a:cs typeface="AhnbergHand" charset="0"/>
            </a:endParaRPr>
          </a:p>
          <a:p>
            <a:endParaRPr lang="en-US" dirty="0" smtClean="0">
              <a:latin typeface="AhnbergHand" charset="0"/>
              <a:ea typeface="AhnbergHand" charset="0"/>
              <a:cs typeface="AhnbergHand" charset="0"/>
            </a:endParaRPr>
          </a:p>
          <a:p>
            <a:endParaRPr lang="en-US" dirty="0">
              <a:latin typeface="AhnbergHand" charset="0"/>
              <a:ea typeface="AhnbergHand" charset="0"/>
              <a:cs typeface="AhnbergHand" charset="0"/>
            </a:endParaRPr>
          </a:p>
          <a:p>
            <a:r>
              <a:rPr lang="en-US" dirty="0" smtClean="0">
                <a:latin typeface="AhnbergHand" charset="0"/>
                <a:ea typeface="AhnbergHand" charset="0"/>
                <a:cs typeface="AhnbergHand" charset="0"/>
              </a:rPr>
              <a:t>This experiment sent fragmented packets towards well-known servers and observed whether the server received and reconstructed the fragmented packet</a:t>
            </a:r>
          </a:p>
          <a:p>
            <a:endParaRPr lang="en-US" dirty="0" smtClean="0">
              <a:latin typeface="AhnbergHand" charset="0"/>
              <a:ea typeface="AhnbergHand" charset="0"/>
              <a:cs typeface="AhnbergHand" charset="0"/>
            </a:endParaRPr>
          </a:p>
          <a:p>
            <a:r>
              <a:rPr lang="en-US" dirty="0" smtClean="0">
                <a:latin typeface="AhnbergHand" charset="0"/>
                <a:ea typeface="AhnbergHand" charset="0"/>
                <a:cs typeface="AhnbergHand" charset="0"/>
              </a:rPr>
              <a:t>But sending fragmented queries to servers is not all that common </a:t>
            </a:r>
            <a:r>
              <a:rPr lang="mr-IN" dirty="0" smtClean="0">
                <a:latin typeface="AhnbergHand" charset="0"/>
                <a:ea typeface="AhnbergHand" charset="0"/>
                <a:cs typeface="AhnbergHand" charset="0"/>
              </a:rPr>
              <a:t>–</a:t>
            </a:r>
            <a:r>
              <a:rPr lang="en-US" dirty="0" smtClean="0">
                <a:latin typeface="AhnbergHand" charset="0"/>
                <a:ea typeface="AhnbergHand" charset="0"/>
                <a:cs typeface="AhnbergHand" charset="0"/>
              </a:rPr>
              <a:t> the reverse situation of big responses is more common</a:t>
            </a:r>
          </a:p>
          <a:p>
            <a:endParaRPr lang="en-US" dirty="0" smtClean="0">
              <a:latin typeface="AhnbergHand" charset="0"/>
              <a:ea typeface="AhnbergHand" charset="0"/>
              <a:cs typeface="AhnbergHand" charset="0"/>
            </a:endParaRPr>
          </a:p>
          <a:p>
            <a:r>
              <a:rPr lang="en-US" dirty="0" smtClean="0">
                <a:latin typeface="AhnbergHand" charset="0"/>
                <a:ea typeface="AhnbergHand" charset="0"/>
                <a:cs typeface="AhnbergHand" charset="0"/>
              </a:rPr>
              <a:t>So what about sending fragmented packets BACK from servers </a:t>
            </a:r>
            <a:r>
              <a:rPr lang="mr-IN" dirty="0" smtClean="0">
                <a:latin typeface="AhnbergHand" charset="0"/>
                <a:ea typeface="AhnbergHand" charset="0"/>
                <a:cs typeface="AhnbergHand" charset="0"/>
              </a:rPr>
              <a:t>–</a:t>
            </a:r>
            <a:r>
              <a:rPr lang="en-US" dirty="0" smtClean="0">
                <a:latin typeface="AhnbergHand" charset="0"/>
                <a:ea typeface="AhnbergHand" charset="0"/>
                <a:cs typeface="AhnbergHand" charset="0"/>
              </a:rPr>
              <a:t> what’s the drop rate of the reverse case?</a:t>
            </a:r>
          </a:p>
          <a:p>
            <a:endParaRPr lang="en-US" dirty="0">
              <a:latin typeface="AhnbergHand" charset="0"/>
              <a:ea typeface="AhnbergHand" charset="0"/>
              <a:cs typeface="AhnbergHand" charset="0"/>
            </a:endParaRPr>
          </a:p>
        </p:txBody>
      </p:sp>
    </p:spTree>
    <p:extLst>
      <p:ext uri="{BB962C8B-B14F-4D97-AF65-F5344CB8AC3E}">
        <p14:creationId xmlns:p14="http://schemas.microsoft.com/office/powerpoint/2010/main" val="19235105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7559" y="273817"/>
            <a:ext cx="11293476" cy="584775"/>
          </a:xfrm>
          <a:prstGeom prst="rect">
            <a:avLst/>
          </a:prstGeom>
          <a:noFill/>
        </p:spPr>
        <p:txBody>
          <a:bodyPr wrap="none" rtlCol="0">
            <a:spAutoFit/>
          </a:bodyPr>
          <a:lstStyle/>
          <a:p>
            <a:r>
              <a:rPr lang="en-US" sz="3200" dirty="0" smtClean="0">
                <a:solidFill>
                  <a:srgbClr val="0070C0"/>
                </a:solidFill>
                <a:latin typeface="Powderfinger Type" charset="0"/>
                <a:ea typeface="Powderfinger Type" charset="0"/>
                <a:cs typeface="Powderfinger Type" charset="0"/>
              </a:rPr>
              <a:t>IPv6 Fragmentation Extension Header Handling </a:t>
            </a:r>
            <a:endParaRPr lang="en-US" sz="3200" dirty="0">
              <a:solidFill>
                <a:srgbClr val="0070C0"/>
              </a:solidFill>
              <a:latin typeface="Powderfinger Type" charset="0"/>
              <a:ea typeface="Powderfinger Type" charset="0"/>
              <a:cs typeface="Powderfinger Type" charset="0"/>
            </a:endParaRPr>
          </a:p>
        </p:txBody>
      </p:sp>
      <p:sp>
        <p:nvSpPr>
          <p:cNvPr id="3" name="TextBox 2"/>
          <p:cNvSpPr txBox="1"/>
          <p:nvPr/>
        </p:nvSpPr>
        <p:spPr>
          <a:xfrm>
            <a:off x="1420431" y="1401004"/>
            <a:ext cx="8892412" cy="923330"/>
          </a:xfrm>
          <a:prstGeom prst="rect">
            <a:avLst/>
          </a:prstGeom>
          <a:noFill/>
        </p:spPr>
        <p:txBody>
          <a:bodyPr wrap="square" rtlCol="0">
            <a:spAutoFit/>
          </a:bodyPr>
          <a:lstStyle/>
          <a:p>
            <a:r>
              <a:rPr lang="en-US" dirty="0" smtClean="0">
                <a:latin typeface="AhnbergHand" charset="0"/>
                <a:ea typeface="AhnbergHand" charset="0"/>
                <a:cs typeface="AhnbergHand" charset="0"/>
              </a:rPr>
              <a:t>We used an ad-based measurement system, using a custom packet fragmentation wrangler as a front end to a DNS and Web server to test IPv6 fragmentation </a:t>
            </a:r>
            <a:r>
              <a:rPr lang="en-US" dirty="0" err="1" smtClean="0">
                <a:latin typeface="AhnbergHand" charset="0"/>
                <a:ea typeface="AhnbergHand" charset="0"/>
                <a:cs typeface="AhnbergHand" charset="0"/>
              </a:rPr>
              <a:t>behaviour</a:t>
            </a:r>
            <a:endParaRPr lang="en-US" dirty="0">
              <a:latin typeface="AhnbergHand" charset="0"/>
              <a:ea typeface="AhnbergHand" charset="0"/>
              <a:cs typeface="AhnbergHand" charset="0"/>
            </a:endParaRPr>
          </a:p>
        </p:txBody>
      </p:sp>
      <p:sp>
        <p:nvSpPr>
          <p:cNvPr id="4" name="TextBox 3"/>
          <p:cNvSpPr txBox="1"/>
          <p:nvPr/>
        </p:nvSpPr>
        <p:spPr>
          <a:xfrm>
            <a:off x="1254211" y="4579951"/>
            <a:ext cx="845103" cy="338554"/>
          </a:xfrm>
          <a:prstGeom prst="rect">
            <a:avLst/>
          </a:prstGeom>
          <a:noFill/>
        </p:spPr>
        <p:txBody>
          <a:bodyPr wrap="none" rtlCol="0">
            <a:spAutoFit/>
          </a:bodyPr>
          <a:lstStyle/>
          <a:p>
            <a:r>
              <a:rPr lang="en-US" sz="1600" dirty="0" smtClean="0">
                <a:latin typeface="AhnbergHand" charset="0"/>
                <a:ea typeface="AhnbergHand" charset="0"/>
                <a:cs typeface="AhnbergHand" charset="0"/>
              </a:rPr>
              <a:t>Client</a:t>
            </a:r>
            <a:endParaRPr lang="en-US" sz="1600" dirty="0">
              <a:latin typeface="AhnbergHand" charset="0"/>
              <a:ea typeface="AhnbergHand" charset="0"/>
              <a:cs typeface="AhnbergHand" charset="0"/>
            </a:endParaRPr>
          </a:p>
        </p:txBody>
      </p:sp>
      <p:sp>
        <p:nvSpPr>
          <p:cNvPr id="5" name="TextBox 4"/>
          <p:cNvSpPr txBox="1"/>
          <p:nvPr/>
        </p:nvSpPr>
        <p:spPr>
          <a:xfrm>
            <a:off x="2750382" y="3340873"/>
            <a:ext cx="1709122" cy="338554"/>
          </a:xfrm>
          <a:prstGeom prst="rect">
            <a:avLst/>
          </a:prstGeom>
          <a:noFill/>
        </p:spPr>
        <p:txBody>
          <a:bodyPr wrap="none" rtlCol="0">
            <a:spAutoFit/>
          </a:bodyPr>
          <a:lstStyle/>
          <a:p>
            <a:r>
              <a:rPr lang="en-US" sz="1600" dirty="0" smtClean="0">
                <a:latin typeface="AhnbergHand" charset="0"/>
                <a:ea typeface="AhnbergHand" charset="0"/>
                <a:cs typeface="AhnbergHand" charset="0"/>
              </a:rPr>
              <a:t>DNS Resolver</a:t>
            </a:r>
            <a:endParaRPr lang="en-US" sz="1600" dirty="0">
              <a:latin typeface="AhnbergHand" charset="0"/>
              <a:ea typeface="AhnbergHand" charset="0"/>
              <a:cs typeface="AhnbergHand" charset="0"/>
            </a:endParaRPr>
          </a:p>
        </p:txBody>
      </p:sp>
      <p:sp>
        <p:nvSpPr>
          <p:cNvPr id="6" name="TextBox 5"/>
          <p:cNvSpPr txBox="1"/>
          <p:nvPr/>
        </p:nvSpPr>
        <p:spPr>
          <a:xfrm>
            <a:off x="8112982" y="3340873"/>
            <a:ext cx="2124299" cy="338554"/>
          </a:xfrm>
          <a:prstGeom prst="rect">
            <a:avLst/>
          </a:prstGeom>
          <a:noFill/>
        </p:spPr>
        <p:txBody>
          <a:bodyPr wrap="none" rtlCol="0">
            <a:spAutoFit/>
          </a:bodyPr>
          <a:lstStyle/>
          <a:p>
            <a:r>
              <a:rPr lang="en-US" sz="1600" dirty="0" smtClean="0">
                <a:latin typeface="AhnbergHand" charset="0"/>
                <a:ea typeface="AhnbergHand" charset="0"/>
                <a:cs typeface="AhnbergHand" charset="0"/>
              </a:rPr>
              <a:t>IPv6 DNS Server</a:t>
            </a:r>
            <a:endParaRPr lang="en-US" sz="1600" dirty="0">
              <a:latin typeface="AhnbergHand" charset="0"/>
              <a:ea typeface="AhnbergHand" charset="0"/>
              <a:cs typeface="AhnbergHand" charset="0"/>
            </a:endParaRPr>
          </a:p>
        </p:txBody>
      </p:sp>
      <p:sp>
        <p:nvSpPr>
          <p:cNvPr id="7" name="TextBox 6"/>
          <p:cNvSpPr txBox="1"/>
          <p:nvPr/>
        </p:nvSpPr>
        <p:spPr>
          <a:xfrm>
            <a:off x="8112982" y="4304306"/>
            <a:ext cx="2478564" cy="338554"/>
          </a:xfrm>
          <a:prstGeom prst="rect">
            <a:avLst/>
          </a:prstGeom>
          <a:noFill/>
        </p:spPr>
        <p:txBody>
          <a:bodyPr wrap="none" rtlCol="0">
            <a:spAutoFit/>
          </a:bodyPr>
          <a:lstStyle/>
          <a:p>
            <a:r>
              <a:rPr lang="en-US" sz="1600" dirty="0" smtClean="0">
                <a:latin typeface="AhnbergHand" charset="0"/>
                <a:ea typeface="AhnbergHand" charset="0"/>
                <a:cs typeface="AhnbergHand" charset="0"/>
              </a:rPr>
              <a:t>IPv6 NGINX Server</a:t>
            </a:r>
            <a:endParaRPr lang="en-US" sz="1600" dirty="0">
              <a:latin typeface="AhnbergHand" charset="0"/>
              <a:ea typeface="AhnbergHand" charset="0"/>
              <a:cs typeface="AhnbergHand" charset="0"/>
            </a:endParaRPr>
          </a:p>
        </p:txBody>
      </p:sp>
      <p:sp>
        <p:nvSpPr>
          <p:cNvPr id="8" name="TextBox 7"/>
          <p:cNvSpPr txBox="1"/>
          <p:nvPr/>
        </p:nvSpPr>
        <p:spPr>
          <a:xfrm>
            <a:off x="5736868" y="3710205"/>
            <a:ext cx="2121093" cy="338554"/>
          </a:xfrm>
          <a:prstGeom prst="rect">
            <a:avLst/>
          </a:prstGeom>
          <a:noFill/>
        </p:spPr>
        <p:txBody>
          <a:bodyPr wrap="none" rtlCol="0">
            <a:spAutoFit/>
          </a:bodyPr>
          <a:lstStyle/>
          <a:p>
            <a:r>
              <a:rPr lang="en-US" sz="1600" dirty="0" smtClean="0">
                <a:latin typeface="AhnbergHand" charset="0"/>
                <a:ea typeface="AhnbergHand" charset="0"/>
                <a:cs typeface="AhnbergHand" charset="0"/>
              </a:rPr>
              <a:t>IPv6 ‘</a:t>
            </a:r>
            <a:r>
              <a:rPr lang="en-US" sz="1600" dirty="0" err="1" smtClean="0">
                <a:latin typeface="AhnbergHand" charset="0"/>
                <a:ea typeface="AhnbergHand" charset="0"/>
                <a:cs typeface="AhnbergHand" charset="0"/>
              </a:rPr>
              <a:t>Fragmenter</a:t>
            </a:r>
            <a:r>
              <a:rPr lang="en-US" sz="1600" dirty="0" smtClean="0">
                <a:latin typeface="AhnbergHand" charset="0"/>
                <a:ea typeface="AhnbergHand" charset="0"/>
                <a:cs typeface="AhnbergHand" charset="0"/>
              </a:rPr>
              <a:t>’</a:t>
            </a:r>
            <a:endParaRPr lang="en-US" sz="1600" dirty="0">
              <a:latin typeface="AhnbergHand" charset="0"/>
              <a:ea typeface="AhnbergHand" charset="0"/>
              <a:cs typeface="AhnbergHand" charset="0"/>
            </a:endParaRPr>
          </a:p>
        </p:txBody>
      </p:sp>
      <p:sp>
        <p:nvSpPr>
          <p:cNvPr id="9" name="Freeform 8"/>
          <p:cNvSpPr/>
          <p:nvPr/>
        </p:nvSpPr>
        <p:spPr>
          <a:xfrm>
            <a:off x="1113183" y="4448891"/>
            <a:ext cx="1034941" cy="615500"/>
          </a:xfrm>
          <a:custGeom>
            <a:avLst/>
            <a:gdLst>
              <a:gd name="connsiteX0" fmla="*/ 0 w 1034941"/>
              <a:gd name="connsiteY0" fmla="*/ 3839 h 615500"/>
              <a:gd name="connsiteX1" fmla="*/ 7951 w 1034941"/>
              <a:gd name="connsiteY1" fmla="*/ 393453 h 615500"/>
              <a:gd name="connsiteX2" fmla="*/ 23854 w 1034941"/>
              <a:gd name="connsiteY2" fmla="*/ 600187 h 615500"/>
              <a:gd name="connsiteX3" fmla="*/ 39756 w 1034941"/>
              <a:gd name="connsiteY3" fmla="*/ 600187 h 615500"/>
              <a:gd name="connsiteX4" fmla="*/ 842838 w 1034941"/>
              <a:gd name="connsiteY4" fmla="*/ 576333 h 615500"/>
              <a:gd name="connsiteX5" fmla="*/ 1001864 w 1034941"/>
              <a:gd name="connsiteY5" fmla="*/ 576333 h 615500"/>
              <a:gd name="connsiteX6" fmla="*/ 1033669 w 1034941"/>
              <a:gd name="connsiteY6" fmla="*/ 536577 h 615500"/>
              <a:gd name="connsiteX7" fmla="*/ 978010 w 1034941"/>
              <a:gd name="connsiteY7" fmla="*/ 59499 h 615500"/>
              <a:gd name="connsiteX8" fmla="*/ 914400 w 1034941"/>
              <a:gd name="connsiteY8" fmla="*/ 3839 h 615500"/>
              <a:gd name="connsiteX9" fmla="*/ 143123 w 1034941"/>
              <a:gd name="connsiteY9" fmla="*/ 27693 h 615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34941" h="615500">
                <a:moveTo>
                  <a:pt x="0" y="3839"/>
                </a:moveTo>
                <a:cubicBezTo>
                  <a:pt x="1987" y="148950"/>
                  <a:pt x="3975" y="294062"/>
                  <a:pt x="7951" y="393453"/>
                </a:cubicBezTo>
                <a:cubicBezTo>
                  <a:pt x="11927" y="492844"/>
                  <a:pt x="18553" y="565731"/>
                  <a:pt x="23854" y="600187"/>
                </a:cubicBezTo>
                <a:cubicBezTo>
                  <a:pt x="29155" y="634643"/>
                  <a:pt x="39756" y="600187"/>
                  <a:pt x="39756" y="600187"/>
                </a:cubicBezTo>
                <a:lnTo>
                  <a:pt x="842838" y="576333"/>
                </a:lnTo>
                <a:cubicBezTo>
                  <a:pt x="1003189" y="572357"/>
                  <a:pt x="970059" y="582959"/>
                  <a:pt x="1001864" y="576333"/>
                </a:cubicBezTo>
                <a:cubicBezTo>
                  <a:pt x="1033669" y="569707"/>
                  <a:pt x="1037645" y="622716"/>
                  <a:pt x="1033669" y="536577"/>
                </a:cubicBezTo>
                <a:cubicBezTo>
                  <a:pt x="1029693" y="450438"/>
                  <a:pt x="997888" y="148288"/>
                  <a:pt x="978010" y="59499"/>
                </a:cubicBezTo>
                <a:cubicBezTo>
                  <a:pt x="958132" y="-29290"/>
                  <a:pt x="1053548" y="9140"/>
                  <a:pt x="914400" y="3839"/>
                </a:cubicBezTo>
                <a:lnTo>
                  <a:pt x="143123" y="27693"/>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2615979" y="3228230"/>
            <a:ext cx="32616" cy="548640"/>
          </a:xfrm>
          <a:custGeom>
            <a:avLst/>
            <a:gdLst>
              <a:gd name="connsiteX0" fmla="*/ 0 w 32616"/>
              <a:gd name="connsiteY0" fmla="*/ 0 h 548640"/>
              <a:gd name="connsiteX1" fmla="*/ 31805 w 32616"/>
              <a:gd name="connsiteY1" fmla="*/ 333954 h 548640"/>
              <a:gd name="connsiteX2" fmla="*/ 23854 w 32616"/>
              <a:gd name="connsiteY2" fmla="*/ 548640 h 548640"/>
            </a:gdLst>
            <a:ahLst/>
            <a:cxnLst>
              <a:cxn ang="0">
                <a:pos x="connsiteX0" y="connsiteY0"/>
              </a:cxn>
              <a:cxn ang="0">
                <a:pos x="connsiteX1" y="connsiteY1"/>
              </a:cxn>
              <a:cxn ang="0">
                <a:pos x="connsiteX2" y="connsiteY2"/>
              </a:cxn>
            </a:cxnLst>
            <a:rect l="l" t="t" r="r" b="b"/>
            <a:pathLst>
              <a:path w="32616" h="548640">
                <a:moveTo>
                  <a:pt x="0" y="0"/>
                </a:moveTo>
                <a:cubicBezTo>
                  <a:pt x="13914" y="121257"/>
                  <a:pt x="27829" y="242514"/>
                  <a:pt x="31805" y="333954"/>
                </a:cubicBezTo>
                <a:cubicBezTo>
                  <a:pt x="35781" y="425394"/>
                  <a:pt x="23854" y="548640"/>
                  <a:pt x="23854" y="54864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2623930" y="3212327"/>
            <a:ext cx="1851476" cy="561940"/>
          </a:xfrm>
          <a:custGeom>
            <a:avLst/>
            <a:gdLst>
              <a:gd name="connsiteX0" fmla="*/ 39757 w 1851476"/>
              <a:gd name="connsiteY0" fmla="*/ 524786 h 561940"/>
              <a:gd name="connsiteX1" fmla="*/ 548640 w 1851476"/>
              <a:gd name="connsiteY1" fmla="*/ 524786 h 561940"/>
              <a:gd name="connsiteX2" fmla="*/ 1637969 w 1851476"/>
              <a:gd name="connsiteY2" fmla="*/ 548640 h 561940"/>
              <a:gd name="connsiteX3" fmla="*/ 1836752 w 1851476"/>
              <a:gd name="connsiteY3" fmla="*/ 548640 h 561940"/>
              <a:gd name="connsiteX4" fmla="*/ 1836752 w 1851476"/>
              <a:gd name="connsiteY4" fmla="*/ 381663 h 561940"/>
              <a:gd name="connsiteX5" fmla="*/ 1836752 w 1851476"/>
              <a:gd name="connsiteY5" fmla="*/ 95416 h 561940"/>
              <a:gd name="connsiteX6" fmla="*/ 1828800 w 1851476"/>
              <a:gd name="connsiteY6" fmla="*/ 15903 h 561940"/>
              <a:gd name="connsiteX7" fmla="*/ 1733385 w 1851476"/>
              <a:gd name="connsiteY7" fmla="*/ 0 h 561940"/>
              <a:gd name="connsiteX8" fmla="*/ 0 w 1851476"/>
              <a:gd name="connsiteY8" fmla="*/ 0 h 561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51476" h="561940">
                <a:moveTo>
                  <a:pt x="39757" y="524786"/>
                </a:moveTo>
                <a:cubicBezTo>
                  <a:pt x="161014" y="522798"/>
                  <a:pt x="548640" y="524786"/>
                  <a:pt x="548640" y="524786"/>
                </a:cubicBezTo>
                <a:lnTo>
                  <a:pt x="1637969" y="548640"/>
                </a:lnTo>
                <a:cubicBezTo>
                  <a:pt x="1852654" y="552616"/>
                  <a:pt x="1803622" y="576470"/>
                  <a:pt x="1836752" y="548640"/>
                </a:cubicBezTo>
                <a:cubicBezTo>
                  <a:pt x="1869883" y="520810"/>
                  <a:pt x="1836752" y="381663"/>
                  <a:pt x="1836752" y="381663"/>
                </a:cubicBezTo>
                <a:cubicBezTo>
                  <a:pt x="1836752" y="306126"/>
                  <a:pt x="1838077" y="156376"/>
                  <a:pt x="1836752" y="95416"/>
                </a:cubicBezTo>
                <a:cubicBezTo>
                  <a:pt x="1835427" y="34456"/>
                  <a:pt x="1846028" y="31806"/>
                  <a:pt x="1828800" y="15903"/>
                </a:cubicBezTo>
                <a:cubicBezTo>
                  <a:pt x="1811572" y="0"/>
                  <a:pt x="1733385" y="0"/>
                  <a:pt x="1733385" y="0"/>
                </a:cubicBezTo>
                <a:lnTo>
                  <a:pt x="0" y="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1"/>
          <p:cNvSpPr/>
          <p:nvPr/>
        </p:nvSpPr>
        <p:spPr>
          <a:xfrm>
            <a:off x="5637475" y="3600215"/>
            <a:ext cx="2229338" cy="496178"/>
          </a:xfrm>
          <a:custGeom>
            <a:avLst/>
            <a:gdLst>
              <a:gd name="connsiteX0" fmla="*/ 0 w 2229338"/>
              <a:gd name="connsiteY0" fmla="*/ 41482 h 496178"/>
              <a:gd name="connsiteX1" fmla="*/ 47708 w 2229338"/>
              <a:gd name="connsiteY1" fmla="*/ 359535 h 496178"/>
              <a:gd name="connsiteX2" fmla="*/ 55659 w 2229338"/>
              <a:gd name="connsiteY2" fmla="*/ 486755 h 496178"/>
              <a:gd name="connsiteX3" fmla="*/ 166977 w 2229338"/>
              <a:gd name="connsiteY3" fmla="*/ 486755 h 496178"/>
              <a:gd name="connsiteX4" fmla="*/ 1510748 w 2229338"/>
              <a:gd name="connsiteY4" fmla="*/ 486755 h 496178"/>
              <a:gd name="connsiteX5" fmla="*/ 2162755 w 2229338"/>
              <a:gd name="connsiteY5" fmla="*/ 439048 h 496178"/>
              <a:gd name="connsiteX6" fmla="*/ 2210462 w 2229338"/>
              <a:gd name="connsiteY6" fmla="*/ 423145 h 496178"/>
              <a:gd name="connsiteX7" fmla="*/ 2186608 w 2229338"/>
              <a:gd name="connsiteY7" fmla="*/ 49434 h 496178"/>
              <a:gd name="connsiteX8" fmla="*/ 1948069 w 2229338"/>
              <a:gd name="connsiteY8" fmla="*/ 1726 h 496178"/>
              <a:gd name="connsiteX9" fmla="*/ 1288111 w 2229338"/>
              <a:gd name="connsiteY9" fmla="*/ 9677 h 496178"/>
              <a:gd name="connsiteX10" fmla="*/ 95415 w 2229338"/>
              <a:gd name="connsiteY10" fmla="*/ 49434 h 496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29338" h="496178">
                <a:moveTo>
                  <a:pt x="0" y="41482"/>
                </a:moveTo>
                <a:cubicBezTo>
                  <a:pt x="19216" y="163402"/>
                  <a:pt x="38432" y="285323"/>
                  <a:pt x="47708" y="359535"/>
                </a:cubicBezTo>
                <a:cubicBezTo>
                  <a:pt x="56984" y="433747"/>
                  <a:pt x="35781" y="465552"/>
                  <a:pt x="55659" y="486755"/>
                </a:cubicBezTo>
                <a:cubicBezTo>
                  <a:pt x="75537" y="507958"/>
                  <a:pt x="166977" y="486755"/>
                  <a:pt x="166977" y="486755"/>
                </a:cubicBezTo>
                <a:lnTo>
                  <a:pt x="1510748" y="486755"/>
                </a:lnTo>
                <a:cubicBezTo>
                  <a:pt x="1843378" y="478804"/>
                  <a:pt x="2046136" y="449650"/>
                  <a:pt x="2162755" y="439048"/>
                </a:cubicBezTo>
                <a:cubicBezTo>
                  <a:pt x="2279374" y="428446"/>
                  <a:pt x="2206487" y="488081"/>
                  <a:pt x="2210462" y="423145"/>
                </a:cubicBezTo>
                <a:cubicBezTo>
                  <a:pt x="2214438" y="358209"/>
                  <a:pt x="2230340" y="119671"/>
                  <a:pt x="2186608" y="49434"/>
                </a:cubicBezTo>
                <a:cubicBezTo>
                  <a:pt x="2142876" y="-20803"/>
                  <a:pt x="2097818" y="8352"/>
                  <a:pt x="1948069" y="1726"/>
                </a:cubicBezTo>
                <a:cubicBezTo>
                  <a:pt x="1798320" y="-4900"/>
                  <a:pt x="1288111" y="9677"/>
                  <a:pt x="1288111" y="9677"/>
                </a:cubicBezTo>
                <a:lnTo>
                  <a:pt x="95415" y="49434"/>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2"/>
          <p:cNvSpPr/>
          <p:nvPr/>
        </p:nvSpPr>
        <p:spPr>
          <a:xfrm>
            <a:off x="7981954" y="3274738"/>
            <a:ext cx="2330889" cy="430623"/>
          </a:xfrm>
          <a:custGeom>
            <a:avLst/>
            <a:gdLst>
              <a:gd name="connsiteX0" fmla="*/ 1647076 w 1733129"/>
              <a:gd name="connsiteY0" fmla="*/ 1199 h 430623"/>
              <a:gd name="connsiteX1" fmla="*/ 152230 w 1733129"/>
              <a:gd name="connsiteY1" fmla="*/ 1199 h 430623"/>
              <a:gd name="connsiteX2" fmla="*/ 40912 w 1733129"/>
              <a:gd name="connsiteY2" fmla="*/ 40956 h 430623"/>
              <a:gd name="connsiteX3" fmla="*/ 72717 w 1733129"/>
              <a:gd name="connsiteY3" fmla="*/ 374911 h 430623"/>
              <a:gd name="connsiteX4" fmla="*/ 144279 w 1733129"/>
              <a:gd name="connsiteY4" fmla="*/ 398765 h 430623"/>
              <a:gd name="connsiteX5" fmla="*/ 1416488 w 1733129"/>
              <a:gd name="connsiteY5" fmla="*/ 430570 h 430623"/>
              <a:gd name="connsiteX6" fmla="*/ 1702735 w 1733129"/>
              <a:gd name="connsiteY6" fmla="*/ 390813 h 430623"/>
              <a:gd name="connsiteX7" fmla="*/ 1726589 w 1733129"/>
              <a:gd name="connsiteY7" fmla="*/ 374911 h 430623"/>
              <a:gd name="connsiteX8" fmla="*/ 1718637 w 1733129"/>
              <a:gd name="connsiteY8" fmla="*/ 48907 h 43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33129" h="430623">
                <a:moveTo>
                  <a:pt x="1647076" y="1199"/>
                </a:moveTo>
                <a:lnTo>
                  <a:pt x="152230" y="1199"/>
                </a:lnTo>
                <a:cubicBezTo>
                  <a:pt x="-115464" y="7825"/>
                  <a:pt x="54164" y="-21329"/>
                  <a:pt x="40912" y="40956"/>
                </a:cubicBezTo>
                <a:cubicBezTo>
                  <a:pt x="27660" y="103241"/>
                  <a:pt x="55489" y="315276"/>
                  <a:pt x="72717" y="374911"/>
                </a:cubicBezTo>
                <a:cubicBezTo>
                  <a:pt x="89945" y="434546"/>
                  <a:pt x="-79683" y="389489"/>
                  <a:pt x="144279" y="398765"/>
                </a:cubicBezTo>
                <a:cubicBezTo>
                  <a:pt x="368241" y="408041"/>
                  <a:pt x="1156745" y="431895"/>
                  <a:pt x="1416488" y="430570"/>
                </a:cubicBezTo>
                <a:cubicBezTo>
                  <a:pt x="1676231" y="429245"/>
                  <a:pt x="1651052" y="400090"/>
                  <a:pt x="1702735" y="390813"/>
                </a:cubicBezTo>
                <a:cubicBezTo>
                  <a:pt x="1754419" y="381537"/>
                  <a:pt x="1723939" y="431895"/>
                  <a:pt x="1726589" y="374911"/>
                </a:cubicBezTo>
                <a:cubicBezTo>
                  <a:pt x="1729239" y="317927"/>
                  <a:pt x="1718637" y="48907"/>
                  <a:pt x="1718637" y="4890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13"/>
          <p:cNvSpPr/>
          <p:nvPr/>
        </p:nvSpPr>
        <p:spPr>
          <a:xfrm>
            <a:off x="8046719" y="4206240"/>
            <a:ext cx="2544827" cy="520371"/>
          </a:xfrm>
          <a:custGeom>
            <a:avLst/>
            <a:gdLst>
              <a:gd name="connsiteX0" fmla="*/ 0 w 2098602"/>
              <a:gd name="connsiteY0" fmla="*/ 0 h 520371"/>
              <a:gd name="connsiteX1" fmla="*/ 7951 w 2098602"/>
              <a:gd name="connsiteY1" fmla="*/ 190831 h 520371"/>
              <a:gd name="connsiteX2" fmla="*/ 23854 w 2098602"/>
              <a:gd name="connsiteY2" fmla="*/ 477078 h 520371"/>
              <a:gd name="connsiteX3" fmla="*/ 111318 w 2098602"/>
              <a:gd name="connsiteY3" fmla="*/ 485030 h 520371"/>
              <a:gd name="connsiteX4" fmla="*/ 787179 w 2098602"/>
              <a:gd name="connsiteY4" fmla="*/ 500932 h 520371"/>
              <a:gd name="connsiteX5" fmla="*/ 1940118 w 2098602"/>
              <a:gd name="connsiteY5" fmla="*/ 492981 h 520371"/>
              <a:gd name="connsiteX6" fmla="*/ 2091193 w 2098602"/>
              <a:gd name="connsiteY6" fmla="*/ 492981 h 520371"/>
              <a:gd name="connsiteX7" fmla="*/ 2075290 w 2098602"/>
              <a:gd name="connsiteY7" fmla="*/ 119270 h 520371"/>
              <a:gd name="connsiteX8" fmla="*/ 2075290 w 2098602"/>
              <a:gd name="connsiteY8" fmla="*/ 47708 h 520371"/>
              <a:gd name="connsiteX9" fmla="*/ 1987826 w 2098602"/>
              <a:gd name="connsiteY9" fmla="*/ 47708 h 520371"/>
              <a:gd name="connsiteX10" fmla="*/ 71562 w 2098602"/>
              <a:gd name="connsiteY10" fmla="*/ 31805 h 520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098602" h="520371">
                <a:moveTo>
                  <a:pt x="0" y="0"/>
                </a:moveTo>
                <a:cubicBezTo>
                  <a:pt x="1987" y="55659"/>
                  <a:pt x="3975" y="111318"/>
                  <a:pt x="7951" y="190831"/>
                </a:cubicBezTo>
                <a:cubicBezTo>
                  <a:pt x="11927" y="270344"/>
                  <a:pt x="6626" y="428045"/>
                  <a:pt x="23854" y="477078"/>
                </a:cubicBezTo>
                <a:cubicBezTo>
                  <a:pt x="41082" y="526111"/>
                  <a:pt x="111318" y="485030"/>
                  <a:pt x="111318" y="485030"/>
                </a:cubicBezTo>
                <a:lnTo>
                  <a:pt x="787179" y="500932"/>
                </a:lnTo>
                <a:lnTo>
                  <a:pt x="1940118" y="492981"/>
                </a:lnTo>
                <a:cubicBezTo>
                  <a:pt x="2157454" y="491656"/>
                  <a:pt x="2068664" y="555266"/>
                  <a:pt x="2091193" y="492981"/>
                </a:cubicBezTo>
                <a:cubicBezTo>
                  <a:pt x="2113722" y="430696"/>
                  <a:pt x="2077940" y="193482"/>
                  <a:pt x="2075290" y="119270"/>
                </a:cubicBezTo>
                <a:cubicBezTo>
                  <a:pt x="2072640" y="45058"/>
                  <a:pt x="2089867" y="59635"/>
                  <a:pt x="2075290" y="47708"/>
                </a:cubicBezTo>
                <a:cubicBezTo>
                  <a:pt x="2060713" y="35781"/>
                  <a:pt x="1987826" y="47708"/>
                  <a:pt x="1987826" y="47708"/>
                </a:cubicBezTo>
                <a:lnTo>
                  <a:pt x="71562" y="31805"/>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4"/>
          <p:cNvSpPr/>
          <p:nvPr/>
        </p:nvSpPr>
        <p:spPr>
          <a:xfrm>
            <a:off x="1860605" y="3628151"/>
            <a:ext cx="750907" cy="808677"/>
          </a:xfrm>
          <a:custGeom>
            <a:avLst/>
            <a:gdLst>
              <a:gd name="connsiteX0" fmla="*/ 0 w 750907"/>
              <a:gd name="connsiteY0" fmla="*/ 808677 h 808677"/>
              <a:gd name="connsiteX1" fmla="*/ 453225 w 750907"/>
              <a:gd name="connsiteY1" fmla="*/ 196426 h 808677"/>
              <a:gd name="connsiteX2" fmla="*/ 699715 w 750907"/>
              <a:gd name="connsiteY2" fmla="*/ 13546 h 808677"/>
              <a:gd name="connsiteX3" fmla="*/ 540689 w 750907"/>
              <a:gd name="connsiteY3" fmla="*/ 13546 h 808677"/>
              <a:gd name="connsiteX4" fmla="*/ 747423 w 750907"/>
              <a:gd name="connsiteY4" fmla="*/ 13546 h 808677"/>
              <a:gd name="connsiteX5" fmla="*/ 675861 w 750907"/>
              <a:gd name="connsiteY5" fmla="*/ 156670 h 8086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0907" h="808677">
                <a:moveTo>
                  <a:pt x="0" y="808677"/>
                </a:moveTo>
                <a:cubicBezTo>
                  <a:pt x="168303" y="568812"/>
                  <a:pt x="336606" y="328948"/>
                  <a:pt x="453225" y="196426"/>
                </a:cubicBezTo>
                <a:cubicBezTo>
                  <a:pt x="569844" y="63904"/>
                  <a:pt x="685138" y="44026"/>
                  <a:pt x="699715" y="13546"/>
                </a:cubicBezTo>
                <a:cubicBezTo>
                  <a:pt x="714292" y="-16934"/>
                  <a:pt x="540689" y="13546"/>
                  <a:pt x="540689" y="13546"/>
                </a:cubicBezTo>
                <a:cubicBezTo>
                  <a:pt x="548640" y="13546"/>
                  <a:pt x="724894" y="-10308"/>
                  <a:pt x="747423" y="13546"/>
                </a:cubicBezTo>
                <a:cubicBezTo>
                  <a:pt x="769952" y="37400"/>
                  <a:pt x="675861" y="156670"/>
                  <a:pt x="675861" y="156670"/>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15"/>
          <p:cNvSpPr/>
          <p:nvPr/>
        </p:nvSpPr>
        <p:spPr>
          <a:xfrm>
            <a:off x="4492487" y="2978272"/>
            <a:ext cx="3515695" cy="448951"/>
          </a:xfrm>
          <a:custGeom>
            <a:avLst/>
            <a:gdLst>
              <a:gd name="connsiteX0" fmla="*/ 0 w 3515695"/>
              <a:gd name="connsiteY0" fmla="*/ 353325 h 448951"/>
              <a:gd name="connsiteX1" fmla="*/ 469127 w 3515695"/>
              <a:gd name="connsiteY1" fmla="*/ 210201 h 448951"/>
              <a:gd name="connsiteX2" fmla="*/ 1709530 w 3515695"/>
              <a:gd name="connsiteY2" fmla="*/ 3467 h 448951"/>
              <a:gd name="connsiteX3" fmla="*/ 3427012 w 3515695"/>
              <a:gd name="connsiteY3" fmla="*/ 393081 h 448951"/>
              <a:gd name="connsiteX4" fmla="*/ 3291840 w 3515695"/>
              <a:gd name="connsiteY4" fmla="*/ 297665 h 448951"/>
              <a:gd name="connsiteX5" fmla="*/ 3490623 w 3515695"/>
              <a:gd name="connsiteY5" fmla="*/ 424886 h 448951"/>
              <a:gd name="connsiteX6" fmla="*/ 3339548 w 3515695"/>
              <a:gd name="connsiteY6" fmla="*/ 448740 h 448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15695" h="448951">
                <a:moveTo>
                  <a:pt x="0" y="353325"/>
                </a:moveTo>
                <a:cubicBezTo>
                  <a:pt x="92102" y="310918"/>
                  <a:pt x="184205" y="268511"/>
                  <a:pt x="469127" y="210201"/>
                </a:cubicBezTo>
                <a:cubicBezTo>
                  <a:pt x="754049" y="151891"/>
                  <a:pt x="1216549" y="-27013"/>
                  <a:pt x="1709530" y="3467"/>
                </a:cubicBezTo>
                <a:cubicBezTo>
                  <a:pt x="2202511" y="33947"/>
                  <a:pt x="3163294" y="344048"/>
                  <a:pt x="3427012" y="393081"/>
                </a:cubicBezTo>
                <a:cubicBezTo>
                  <a:pt x="3690730" y="442114"/>
                  <a:pt x="3281238" y="292364"/>
                  <a:pt x="3291840" y="297665"/>
                </a:cubicBezTo>
                <a:cubicBezTo>
                  <a:pt x="3302442" y="302966"/>
                  <a:pt x="3482672" y="399707"/>
                  <a:pt x="3490623" y="424886"/>
                </a:cubicBezTo>
                <a:cubicBezTo>
                  <a:pt x="3498574" y="450065"/>
                  <a:pt x="3419061" y="449402"/>
                  <a:pt x="3339548" y="448740"/>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Cloud 16"/>
          <p:cNvSpPr/>
          <p:nvPr/>
        </p:nvSpPr>
        <p:spPr>
          <a:xfrm>
            <a:off x="1948070" y="3774267"/>
            <a:ext cx="663442" cy="431973"/>
          </a:xfrm>
          <a:prstGeom prst="cloud">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1908311" y="3848304"/>
            <a:ext cx="774571" cy="230832"/>
          </a:xfrm>
          <a:prstGeom prst="rect">
            <a:avLst/>
          </a:prstGeom>
          <a:noFill/>
        </p:spPr>
        <p:txBody>
          <a:bodyPr wrap="none" rtlCol="0">
            <a:spAutoFit/>
          </a:bodyPr>
          <a:lstStyle/>
          <a:p>
            <a:r>
              <a:rPr lang="en-US" sz="900" smtClean="0">
                <a:latin typeface="AhnbergHand" charset="0"/>
                <a:ea typeface="AhnbergHand" charset="0"/>
                <a:cs typeface="AhnbergHand" charset="0"/>
              </a:rPr>
              <a:t>DNS Goo</a:t>
            </a:r>
            <a:endParaRPr lang="en-US" sz="900">
              <a:latin typeface="AhnbergHand" charset="0"/>
              <a:ea typeface="AhnbergHand" charset="0"/>
              <a:cs typeface="AhnbergHand" charset="0"/>
            </a:endParaRPr>
          </a:p>
        </p:txBody>
      </p:sp>
      <p:sp>
        <p:nvSpPr>
          <p:cNvPr id="19" name="Freeform 18"/>
          <p:cNvSpPr/>
          <p:nvPr/>
        </p:nvSpPr>
        <p:spPr>
          <a:xfrm>
            <a:off x="7847723" y="3578087"/>
            <a:ext cx="175143" cy="184152"/>
          </a:xfrm>
          <a:custGeom>
            <a:avLst/>
            <a:gdLst>
              <a:gd name="connsiteX0" fmla="*/ 175143 w 175143"/>
              <a:gd name="connsiteY0" fmla="*/ 0 h 184152"/>
              <a:gd name="connsiteX1" fmla="*/ 8166 w 175143"/>
              <a:gd name="connsiteY1" fmla="*/ 159026 h 184152"/>
              <a:gd name="connsiteX2" fmla="*/ 24068 w 175143"/>
              <a:gd name="connsiteY2" fmla="*/ 39756 h 184152"/>
              <a:gd name="connsiteX3" fmla="*/ 8166 w 175143"/>
              <a:gd name="connsiteY3" fmla="*/ 166977 h 184152"/>
              <a:gd name="connsiteX4" fmla="*/ 151289 w 175143"/>
              <a:gd name="connsiteY4" fmla="*/ 182880 h 184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5143" h="184152">
                <a:moveTo>
                  <a:pt x="175143" y="0"/>
                </a:moveTo>
                <a:cubicBezTo>
                  <a:pt x="104244" y="76200"/>
                  <a:pt x="33345" y="152400"/>
                  <a:pt x="8166" y="159026"/>
                </a:cubicBezTo>
                <a:cubicBezTo>
                  <a:pt x="-17013" y="165652"/>
                  <a:pt x="24068" y="38431"/>
                  <a:pt x="24068" y="39756"/>
                </a:cubicBezTo>
                <a:cubicBezTo>
                  <a:pt x="24068" y="41081"/>
                  <a:pt x="-13038" y="143123"/>
                  <a:pt x="8166" y="166977"/>
                </a:cubicBezTo>
                <a:cubicBezTo>
                  <a:pt x="29369" y="190831"/>
                  <a:pt x="151289" y="182880"/>
                  <a:pt x="151289" y="182880"/>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20"/>
          <p:cNvSpPr/>
          <p:nvPr/>
        </p:nvSpPr>
        <p:spPr>
          <a:xfrm>
            <a:off x="4506706" y="3482614"/>
            <a:ext cx="1091012" cy="365817"/>
          </a:xfrm>
          <a:custGeom>
            <a:avLst/>
            <a:gdLst>
              <a:gd name="connsiteX0" fmla="*/ 1091012 w 1091012"/>
              <a:gd name="connsiteY0" fmla="*/ 365817 h 365817"/>
              <a:gd name="connsiteX1" fmla="*/ 391297 w 1091012"/>
              <a:gd name="connsiteY1" fmla="*/ 143181 h 365817"/>
              <a:gd name="connsiteX2" fmla="*/ 17586 w 1091012"/>
              <a:gd name="connsiteY2" fmla="*/ 111376 h 365817"/>
              <a:gd name="connsiteX3" fmla="*/ 208417 w 1091012"/>
              <a:gd name="connsiteY3" fmla="*/ 57 h 365817"/>
              <a:gd name="connsiteX4" fmla="*/ 1684 w 1091012"/>
              <a:gd name="connsiteY4" fmla="*/ 127278 h 365817"/>
              <a:gd name="connsiteX5" fmla="*/ 105051 w 1091012"/>
              <a:gd name="connsiteY5" fmla="*/ 198840 h 3658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1012" h="365817">
                <a:moveTo>
                  <a:pt x="1091012" y="365817"/>
                </a:moveTo>
                <a:cubicBezTo>
                  <a:pt x="830606" y="275702"/>
                  <a:pt x="570201" y="185588"/>
                  <a:pt x="391297" y="143181"/>
                </a:cubicBezTo>
                <a:cubicBezTo>
                  <a:pt x="212393" y="100774"/>
                  <a:pt x="48066" y="135230"/>
                  <a:pt x="17586" y="111376"/>
                </a:cubicBezTo>
                <a:cubicBezTo>
                  <a:pt x="-12894" y="87522"/>
                  <a:pt x="211067" y="-2593"/>
                  <a:pt x="208417" y="57"/>
                </a:cubicBezTo>
                <a:cubicBezTo>
                  <a:pt x="205767" y="2707"/>
                  <a:pt x="18912" y="94148"/>
                  <a:pt x="1684" y="127278"/>
                </a:cubicBezTo>
                <a:cubicBezTo>
                  <a:pt x="-15544" y="160408"/>
                  <a:pt x="105051" y="198840"/>
                  <a:pt x="105051" y="198840"/>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21"/>
          <p:cNvSpPr/>
          <p:nvPr/>
        </p:nvSpPr>
        <p:spPr>
          <a:xfrm>
            <a:off x="4671339" y="3641564"/>
            <a:ext cx="910477" cy="310234"/>
          </a:xfrm>
          <a:custGeom>
            <a:avLst/>
            <a:gdLst>
              <a:gd name="connsiteX0" fmla="*/ 910477 w 910477"/>
              <a:gd name="connsiteY0" fmla="*/ 310234 h 310234"/>
              <a:gd name="connsiteX1" fmla="*/ 330031 w 910477"/>
              <a:gd name="connsiteY1" fmla="*/ 127354 h 310234"/>
              <a:gd name="connsiteX2" fmla="*/ 4028 w 910477"/>
              <a:gd name="connsiteY2" fmla="*/ 103500 h 310234"/>
              <a:gd name="connsiteX3" fmla="*/ 139200 w 910477"/>
              <a:gd name="connsiteY3" fmla="*/ 133 h 310234"/>
              <a:gd name="connsiteX4" fmla="*/ 4028 w 910477"/>
              <a:gd name="connsiteY4" fmla="*/ 127354 h 310234"/>
              <a:gd name="connsiteX5" fmla="*/ 202811 w 910477"/>
              <a:gd name="connsiteY5" fmla="*/ 230721 h 310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0477" h="310234">
                <a:moveTo>
                  <a:pt x="910477" y="310234"/>
                </a:moveTo>
                <a:cubicBezTo>
                  <a:pt x="695791" y="236022"/>
                  <a:pt x="481106" y="161810"/>
                  <a:pt x="330031" y="127354"/>
                </a:cubicBezTo>
                <a:cubicBezTo>
                  <a:pt x="178956" y="92898"/>
                  <a:pt x="35833" y="124703"/>
                  <a:pt x="4028" y="103500"/>
                </a:cubicBezTo>
                <a:cubicBezTo>
                  <a:pt x="-27777" y="82297"/>
                  <a:pt x="139200" y="-3843"/>
                  <a:pt x="139200" y="133"/>
                </a:cubicBezTo>
                <a:cubicBezTo>
                  <a:pt x="139200" y="4109"/>
                  <a:pt x="-6574" y="88923"/>
                  <a:pt x="4028" y="127354"/>
                </a:cubicBezTo>
                <a:cubicBezTo>
                  <a:pt x="14630" y="165785"/>
                  <a:pt x="202811" y="230721"/>
                  <a:pt x="202811" y="230721"/>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22"/>
          <p:cNvSpPr/>
          <p:nvPr/>
        </p:nvSpPr>
        <p:spPr>
          <a:xfrm>
            <a:off x="2186609" y="4600117"/>
            <a:ext cx="5781864" cy="755785"/>
          </a:xfrm>
          <a:custGeom>
            <a:avLst/>
            <a:gdLst>
              <a:gd name="connsiteX0" fmla="*/ 0 w 5781864"/>
              <a:gd name="connsiteY0" fmla="*/ 202471 h 755785"/>
              <a:gd name="connsiteX1" fmla="*/ 1789043 w 5781864"/>
              <a:gd name="connsiteY1" fmla="*/ 687500 h 755785"/>
              <a:gd name="connsiteX2" fmla="*/ 4651513 w 5781864"/>
              <a:gd name="connsiteY2" fmla="*/ 687500 h 755785"/>
              <a:gd name="connsiteX3" fmla="*/ 5724939 w 5781864"/>
              <a:gd name="connsiteY3" fmla="*/ 83201 h 755785"/>
              <a:gd name="connsiteX4" fmla="*/ 5470497 w 5781864"/>
              <a:gd name="connsiteY4" fmla="*/ 115006 h 755785"/>
              <a:gd name="connsiteX5" fmla="*/ 5764695 w 5781864"/>
              <a:gd name="connsiteY5" fmla="*/ 3688 h 755785"/>
              <a:gd name="connsiteX6" fmla="*/ 5748793 w 5781864"/>
              <a:gd name="connsiteY6" fmla="*/ 274033 h 755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81864" h="755785">
                <a:moveTo>
                  <a:pt x="0" y="202471"/>
                </a:moveTo>
                <a:cubicBezTo>
                  <a:pt x="506895" y="404566"/>
                  <a:pt x="1013791" y="606662"/>
                  <a:pt x="1789043" y="687500"/>
                </a:cubicBezTo>
                <a:cubicBezTo>
                  <a:pt x="2564295" y="768338"/>
                  <a:pt x="3995530" y="788217"/>
                  <a:pt x="4651513" y="687500"/>
                </a:cubicBezTo>
                <a:cubicBezTo>
                  <a:pt x="5307496" y="586784"/>
                  <a:pt x="5588442" y="178617"/>
                  <a:pt x="5724939" y="83201"/>
                </a:cubicBezTo>
                <a:cubicBezTo>
                  <a:pt x="5861436" y="-12215"/>
                  <a:pt x="5463871" y="128258"/>
                  <a:pt x="5470497" y="115006"/>
                </a:cubicBezTo>
                <a:cubicBezTo>
                  <a:pt x="5477123" y="101754"/>
                  <a:pt x="5718312" y="-22816"/>
                  <a:pt x="5764695" y="3688"/>
                </a:cubicBezTo>
                <a:cubicBezTo>
                  <a:pt x="5811078" y="30192"/>
                  <a:pt x="5748793" y="274033"/>
                  <a:pt x="5748793" y="274033"/>
                </a:cubicBezTo>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23"/>
          <p:cNvSpPr/>
          <p:nvPr/>
        </p:nvSpPr>
        <p:spPr>
          <a:xfrm>
            <a:off x="7664023" y="4141358"/>
            <a:ext cx="327038" cy="215957"/>
          </a:xfrm>
          <a:custGeom>
            <a:avLst/>
            <a:gdLst>
              <a:gd name="connsiteX0" fmla="*/ 327038 w 327038"/>
              <a:gd name="connsiteY0" fmla="*/ 215957 h 215957"/>
              <a:gd name="connsiteX1" fmla="*/ 24888 w 327038"/>
              <a:gd name="connsiteY1" fmla="*/ 17174 h 215957"/>
              <a:gd name="connsiteX2" fmla="*/ 16937 w 327038"/>
              <a:gd name="connsiteY2" fmla="*/ 144395 h 215957"/>
              <a:gd name="connsiteX3" fmla="*/ 16937 w 327038"/>
              <a:gd name="connsiteY3" fmla="*/ 17174 h 215957"/>
              <a:gd name="connsiteX4" fmla="*/ 175963 w 327038"/>
              <a:gd name="connsiteY4" fmla="*/ 1272 h 2159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7038" h="215957">
                <a:moveTo>
                  <a:pt x="327038" y="215957"/>
                </a:moveTo>
                <a:cubicBezTo>
                  <a:pt x="201804" y="122529"/>
                  <a:pt x="76571" y="29101"/>
                  <a:pt x="24888" y="17174"/>
                </a:cubicBezTo>
                <a:cubicBezTo>
                  <a:pt x="-26795" y="5247"/>
                  <a:pt x="18262" y="144395"/>
                  <a:pt x="16937" y="144395"/>
                </a:cubicBezTo>
                <a:cubicBezTo>
                  <a:pt x="15612" y="144395"/>
                  <a:pt x="-9567" y="41028"/>
                  <a:pt x="16937" y="17174"/>
                </a:cubicBezTo>
                <a:cubicBezTo>
                  <a:pt x="43441" y="-6680"/>
                  <a:pt x="175963" y="1272"/>
                  <a:pt x="175963" y="1272"/>
                </a:cubicBezTo>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24"/>
          <p:cNvSpPr/>
          <p:nvPr/>
        </p:nvSpPr>
        <p:spPr>
          <a:xfrm>
            <a:off x="2257487" y="4071813"/>
            <a:ext cx="3348183" cy="635423"/>
          </a:xfrm>
          <a:custGeom>
            <a:avLst/>
            <a:gdLst>
              <a:gd name="connsiteX0" fmla="*/ 3348183 w 3348183"/>
              <a:gd name="connsiteY0" fmla="*/ 31060 h 635423"/>
              <a:gd name="connsiteX1" fmla="*/ 1622750 w 3348183"/>
              <a:gd name="connsiteY1" fmla="*/ 62865 h 635423"/>
              <a:gd name="connsiteX2" fmla="*/ 72245 w 3348183"/>
              <a:gd name="connsiteY2" fmla="*/ 595603 h 635423"/>
              <a:gd name="connsiteX3" fmla="*/ 231271 w 3348183"/>
              <a:gd name="connsiteY3" fmla="*/ 444528 h 635423"/>
              <a:gd name="connsiteX4" fmla="*/ 8635 w 3348183"/>
              <a:gd name="connsiteY4" fmla="*/ 619457 h 635423"/>
              <a:gd name="connsiteX5" fmla="*/ 406200 w 3348183"/>
              <a:gd name="connsiteY5" fmla="*/ 627408 h 6354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48183" h="635423">
                <a:moveTo>
                  <a:pt x="3348183" y="31060"/>
                </a:moveTo>
                <a:cubicBezTo>
                  <a:pt x="2758461" y="-83"/>
                  <a:pt x="2168740" y="-31226"/>
                  <a:pt x="1622750" y="62865"/>
                </a:cubicBezTo>
                <a:cubicBezTo>
                  <a:pt x="1076760" y="156956"/>
                  <a:pt x="304158" y="531993"/>
                  <a:pt x="72245" y="595603"/>
                </a:cubicBezTo>
                <a:cubicBezTo>
                  <a:pt x="-159668" y="659214"/>
                  <a:pt x="241873" y="440552"/>
                  <a:pt x="231271" y="444528"/>
                </a:cubicBezTo>
                <a:cubicBezTo>
                  <a:pt x="220669" y="448504"/>
                  <a:pt x="-20520" y="588977"/>
                  <a:pt x="8635" y="619457"/>
                </a:cubicBezTo>
                <a:cubicBezTo>
                  <a:pt x="37790" y="649937"/>
                  <a:pt x="406200" y="627408"/>
                  <a:pt x="406200" y="627408"/>
                </a:cubicBezTo>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25"/>
          <p:cNvSpPr/>
          <p:nvPr/>
        </p:nvSpPr>
        <p:spPr>
          <a:xfrm>
            <a:off x="2437104" y="4159564"/>
            <a:ext cx="3144712" cy="645085"/>
          </a:xfrm>
          <a:custGeom>
            <a:avLst/>
            <a:gdLst>
              <a:gd name="connsiteX0" fmla="*/ 3144712 w 3144712"/>
              <a:gd name="connsiteY0" fmla="*/ 54627 h 645085"/>
              <a:gd name="connsiteX1" fmla="*/ 1912259 w 3144712"/>
              <a:gd name="connsiteY1" fmla="*/ 38725 h 645085"/>
              <a:gd name="connsiteX2" fmla="*/ 616197 w 3144712"/>
              <a:gd name="connsiteY2" fmla="*/ 491949 h 645085"/>
              <a:gd name="connsiteX3" fmla="*/ 3946 w 3144712"/>
              <a:gd name="connsiteY3" fmla="*/ 611219 h 645085"/>
              <a:gd name="connsiteX4" fmla="*/ 337901 w 3144712"/>
              <a:gd name="connsiteY4" fmla="*/ 499900 h 645085"/>
              <a:gd name="connsiteX5" fmla="*/ 19849 w 3144712"/>
              <a:gd name="connsiteY5" fmla="*/ 635073 h 645085"/>
              <a:gd name="connsiteX6" fmla="*/ 409463 w 3144712"/>
              <a:gd name="connsiteY6" fmla="*/ 635073 h 645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44712" h="645085">
                <a:moveTo>
                  <a:pt x="3144712" y="54627"/>
                </a:moveTo>
                <a:cubicBezTo>
                  <a:pt x="2739195" y="10232"/>
                  <a:pt x="2333678" y="-34162"/>
                  <a:pt x="1912259" y="38725"/>
                </a:cubicBezTo>
                <a:cubicBezTo>
                  <a:pt x="1490840" y="111612"/>
                  <a:pt x="934249" y="396533"/>
                  <a:pt x="616197" y="491949"/>
                </a:cubicBezTo>
                <a:cubicBezTo>
                  <a:pt x="298145" y="587365"/>
                  <a:pt x="50329" y="609894"/>
                  <a:pt x="3946" y="611219"/>
                </a:cubicBezTo>
                <a:cubicBezTo>
                  <a:pt x="-42437" y="612544"/>
                  <a:pt x="335251" y="495924"/>
                  <a:pt x="337901" y="499900"/>
                </a:cubicBezTo>
                <a:cubicBezTo>
                  <a:pt x="340551" y="503876"/>
                  <a:pt x="7922" y="612544"/>
                  <a:pt x="19849" y="635073"/>
                </a:cubicBezTo>
                <a:cubicBezTo>
                  <a:pt x="31776" y="657602"/>
                  <a:pt x="409463" y="635073"/>
                  <a:pt x="409463" y="635073"/>
                </a:cubicBezTo>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89353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20431" y="1401004"/>
            <a:ext cx="8892412" cy="923330"/>
          </a:xfrm>
          <a:prstGeom prst="rect">
            <a:avLst/>
          </a:prstGeom>
          <a:noFill/>
        </p:spPr>
        <p:txBody>
          <a:bodyPr wrap="square" rtlCol="0">
            <a:spAutoFit/>
          </a:bodyPr>
          <a:lstStyle/>
          <a:p>
            <a:r>
              <a:rPr lang="en-US" dirty="0">
                <a:latin typeface="AhnbergHand" charset="0"/>
                <a:ea typeface="AhnbergHand" charset="0"/>
                <a:cs typeface="AhnbergHand" charset="0"/>
              </a:rPr>
              <a:t>We used an ad-based measurement system, using a custom packet fragmentation wrangler as a front end to a DNS and Web server to test IPv6 fragmentation </a:t>
            </a:r>
            <a:r>
              <a:rPr lang="en-US" dirty="0" err="1">
                <a:latin typeface="AhnbergHand" charset="0"/>
                <a:ea typeface="AhnbergHand" charset="0"/>
                <a:cs typeface="AhnbergHand" charset="0"/>
              </a:rPr>
              <a:t>behaviour</a:t>
            </a:r>
            <a:endParaRPr lang="en-US" dirty="0">
              <a:latin typeface="AhnbergHand" charset="0"/>
              <a:ea typeface="AhnbergHand" charset="0"/>
              <a:cs typeface="AhnbergHand" charset="0"/>
            </a:endParaRPr>
          </a:p>
        </p:txBody>
      </p:sp>
      <p:sp>
        <p:nvSpPr>
          <p:cNvPr id="2" name="TextBox 1"/>
          <p:cNvSpPr txBox="1"/>
          <p:nvPr/>
        </p:nvSpPr>
        <p:spPr>
          <a:xfrm>
            <a:off x="617559" y="273817"/>
            <a:ext cx="11293476" cy="584775"/>
          </a:xfrm>
          <a:prstGeom prst="rect">
            <a:avLst/>
          </a:prstGeom>
          <a:noFill/>
        </p:spPr>
        <p:txBody>
          <a:bodyPr wrap="none" rtlCol="0">
            <a:spAutoFit/>
          </a:bodyPr>
          <a:lstStyle/>
          <a:p>
            <a:r>
              <a:rPr lang="en-US" sz="3200" dirty="0" smtClean="0">
                <a:solidFill>
                  <a:srgbClr val="0070C0"/>
                </a:solidFill>
                <a:latin typeface="Powderfinger Type" charset="0"/>
                <a:ea typeface="Powderfinger Type" charset="0"/>
                <a:cs typeface="Powderfinger Type" charset="0"/>
              </a:rPr>
              <a:t>IPv6 Fragmentation Extension Header Handling </a:t>
            </a:r>
            <a:endParaRPr lang="en-US" sz="3200" dirty="0">
              <a:solidFill>
                <a:srgbClr val="0070C0"/>
              </a:solidFill>
              <a:latin typeface="Powderfinger Type" charset="0"/>
              <a:ea typeface="Powderfinger Type" charset="0"/>
              <a:cs typeface="Powderfinger Type" charset="0"/>
            </a:endParaRPr>
          </a:p>
        </p:txBody>
      </p:sp>
      <p:sp>
        <p:nvSpPr>
          <p:cNvPr id="4" name="TextBox 3"/>
          <p:cNvSpPr txBox="1"/>
          <p:nvPr/>
        </p:nvSpPr>
        <p:spPr>
          <a:xfrm>
            <a:off x="1248355" y="4579951"/>
            <a:ext cx="845103" cy="338554"/>
          </a:xfrm>
          <a:prstGeom prst="rect">
            <a:avLst/>
          </a:prstGeom>
          <a:noFill/>
        </p:spPr>
        <p:txBody>
          <a:bodyPr wrap="none" rtlCol="0">
            <a:spAutoFit/>
          </a:bodyPr>
          <a:lstStyle/>
          <a:p>
            <a:r>
              <a:rPr lang="en-US" sz="1600" dirty="0" smtClean="0">
                <a:latin typeface="AhnbergHand" charset="0"/>
                <a:ea typeface="AhnbergHand" charset="0"/>
                <a:cs typeface="AhnbergHand" charset="0"/>
              </a:rPr>
              <a:t>Client</a:t>
            </a:r>
            <a:endParaRPr lang="en-US" sz="1600" dirty="0">
              <a:latin typeface="AhnbergHand" charset="0"/>
              <a:ea typeface="AhnbergHand" charset="0"/>
              <a:cs typeface="AhnbergHand" charset="0"/>
            </a:endParaRPr>
          </a:p>
        </p:txBody>
      </p:sp>
      <p:sp>
        <p:nvSpPr>
          <p:cNvPr id="5" name="TextBox 4"/>
          <p:cNvSpPr txBox="1"/>
          <p:nvPr/>
        </p:nvSpPr>
        <p:spPr>
          <a:xfrm>
            <a:off x="2744526" y="3340873"/>
            <a:ext cx="1709122" cy="338554"/>
          </a:xfrm>
          <a:prstGeom prst="rect">
            <a:avLst/>
          </a:prstGeom>
          <a:noFill/>
        </p:spPr>
        <p:txBody>
          <a:bodyPr wrap="none" rtlCol="0">
            <a:spAutoFit/>
          </a:bodyPr>
          <a:lstStyle/>
          <a:p>
            <a:r>
              <a:rPr lang="en-US" sz="1600" dirty="0" smtClean="0">
                <a:latin typeface="AhnbergHand" charset="0"/>
                <a:ea typeface="AhnbergHand" charset="0"/>
                <a:cs typeface="AhnbergHand" charset="0"/>
              </a:rPr>
              <a:t>DNS Resolver</a:t>
            </a:r>
            <a:endParaRPr lang="en-US" sz="1600" dirty="0">
              <a:latin typeface="AhnbergHand" charset="0"/>
              <a:ea typeface="AhnbergHand" charset="0"/>
              <a:cs typeface="AhnbergHand" charset="0"/>
            </a:endParaRPr>
          </a:p>
        </p:txBody>
      </p:sp>
      <p:sp>
        <p:nvSpPr>
          <p:cNvPr id="8" name="TextBox 7"/>
          <p:cNvSpPr txBox="1"/>
          <p:nvPr/>
        </p:nvSpPr>
        <p:spPr>
          <a:xfrm>
            <a:off x="5736868" y="3710205"/>
            <a:ext cx="2121093" cy="338554"/>
          </a:xfrm>
          <a:prstGeom prst="rect">
            <a:avLst/>
          </a:prstGeom>
          <a:noFill/>
        </p:spPr>
        <p:txBody>
          <a:bodyPr wrap="none" rtlCol="0">
            <a:spAutoFit/>
          </a:bodyPr>
          <a:lstStyle/>
          <a:p>
            <a:r>
              <a:rPr lang="en-US" sz="1600" dirty="0" smtClean="0">
                <a:latin typeface="AhnbergHand" charset="0"/>
                <a:ea typeface="AhnbergHand" charset="0"/>
                <a:cs typeface="AhnbergHand" charset="0"/>
              </a:rPr>
              <a:t>IPv6 ‘</a:t>
            </a:r>
            <a:r>
              <a:rPr lang="en-US" sz="1600" dirty="0" err="1" smtClean="0">
                <a:latin typeface="AhnbergHand" charset="0"/>
                <a:ea typeface="AhnbergHand" charset="0"/>
                <a:cs typeface="AhnbergHand" charset="0"/>
              </a:rPr>
              <a:t>Fragmenter</a:t>
            </a:r>
            <a:r>
              <a:rPr lang="en-US" sz="1600" dirty="0" smtClean="0">
                <a:latin typeface="AhnbergHand" charset="0"/>
                <a:ea typeface="AhnbergHand" charset="0"/>
                <a:cs typeface="AhnbergHand" charset="0"/>
              </a:rPr>
              <a:t>’</a:t>
            </a:r>
            <a:endParaRPr lang="en-US" sz="1600" dirty="0">
              <a:latin typeface="AhnbergHand" charset="0"/>
              <a:ea typeface="AhnbergHand" charset="0"/>
              <a:cs typeface="AhnbergHand" charset="0"/>
            </a:endParaRPr>
          </a:p>
        </p:txBody>
      </p:sp>
      <p:sp>
        <p:nvSpPr>
          <p:cNvPr id="12" name="Freeform 11"/>
          <p:cNvSpPr/>
          <p:nvPr/>
        </p:nvSpPr>
        <p:spPr>
          <a:xfrm>
            <a:off x="5637475" y="3600215"/>
            <a:ext cx="2229338" cy="496178"/>
          </a:xfrm>
          <a:custGeom>
            <a:avLst/>
            <a:gdLst>
              <a:gd name="connsiteX0" fmla="*/ 0 w 2229338"/>
              <a:gd name="connsiteY0" fmla="*/ 41482 h 496178"/>
              <a:gd name="connsiteX1" fmla="*/ 47708 w 2229338"/>
              <a:gd name="connsiteY1" fmla="*/ 359535 h 496178"/>
              <a:gd name="connsiteX2" fmla="*/ 55659 w 2229338"/>
              <a:gd name="connsiteY2" fmla="*/ 486755 h 496178"/>
              <a:gd name="connsiteX3" fmla="*/ 166977 w 2229338"/>
              <a:gd name="connsiteY3" fmla="*/ 486755 h 496178"/>
              <a:gd name="connsiteX4" fmla="*/ 1510748 w 2229338"/>
              <a:gd name="connsiteY4" fmla="*/ 486755 h 496178"/>
              <a:gd name="connsiteX5" fmla="*/ 2162755 w 2229338"/>
              <a:gd name="connsiteY5" fmla="*/ 439048 h 496178"/>
              <a:gd name="connsiteX6" fmla="*/ 2210462 w 2229338"/>
              <a:gd name="connsiteY6" fmla="*/ 423145 h 496178"/>
              <a:gd name="connsiteX7" fmla="*/ 2186608 w 2229338"/>
              <a:gd name="connsiteY7" fmla="*/ 49434 h 496178"/>
              <a:gd name="connsiteX8" fmla="*/ 1948069 w 2229338"/>
              <a:gd name="connsiteY8" fmla="*/ 1726 h 496178"/>
              <a:gd name="connsiteX9" fmla="*/ 1288111 w 2229338"/>
              <a:gd name="connsiteY9" fmla="*/ 9677 h 496178"/>
              <a:gd name="connsiteX10" fmla="*/ 95415 w 2229338"/>
              <a:gd name="connsiteY10" fmla="*/ 49434 h 496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29338" h="496178">
                <a:moveTo>
                  <a:pt x="0" y="41482"/>
                </a:moveTo>
                <a:cubicBezTo>
                  <a:pt x="19216" y="163402"/>
                  <a:pt x="38432" y="285323"/>
                  <a:pt x="47708" y="359535"/>
                </a:cubicBezTo>
                <a:cubicBezTo>
                  <a:pt x="56984" y="433747"/>
                  <a:pt x="35781" y="465552"/>
                  <a:pt x="55659" y="486755"/>
                </a:cubicBezTo>
                <a:cubicBezTo>
                  <a:pt x="75537" y="507958"/>
                  <a:pt x="166977" y="486755"/>
                  <a:pt x="166977" y="486755"/>
                </a:cubicBezTo>
                <a:lnTo>
                  <a:pt x="1510748" y="486755"/>
                </a:lnTo>
                <a:cubicBezTo>
                  <a:pt x="1843378" y="478804"/>
                  <a:pt x="2046136" y="449650"/>
                  <a:pt x="2162755" y="439048"/>
                </a:cubicBezTo>
                <a:cubicBezTo>
                  <a:pt x="2279374" y="428446"/>
                  <a:pt x="2206487" y="488081"/>
                  <a:pt x="2210462" y="423145"/>
                </a:cubicBezTo>
                <a:cubicBezTo>
                  <a:pt x="2214438" y="358209"/>
                  <a:pt x="2230340" y="119671"/>
                  <a:pt x="2186608" y="49434"/>
                </a:cubicBezTo>
                <a:cubicBezTo>
                  <a:pt x="2142876" y="-20803"/>
                  <a:pt x="2097818" y="8352"/>
                  <a:pt x="1948069" y="1726"/>
                </a:cubicBezTo>
                <a:cubicBezTo>
                  <a:pt x="1798320" y="-4900"/>
                  <a:pt x="1288111" y="9677"/>
                  <a:pt x="1288111" y="9677"/>
                </a:cubicBezTo>
                <a:lnTo>
                  <a:pt x="95415" y="49434"/>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4"/>
          <p:cNvSpPr/>
          <p:nvPr/>
        </p:nvSpPr>
        <p:spPr>
          <a:xfrm>
            <a:off x="1860605" y="3628151"/>
            <a:ext cx="750907" cy="808677"/>
          </a:xfrm>
          <a:custGeom>
            <a:avLst/>
            <a:gdLst>
              <a:gd name="connsiteX0" fmla="*/ 0 w 750907"/>
              <a:gd name="connsiteY0" fmla="*/ 808677 h 808677"/>
              <a:gd name="connsiteX1" fmla="*/ 453225 w 750907"/>
              <a:gd name="connsiteY1" fmla="*/ 196426 h 808677"/>
              <a:gd name="connsiteX2" fmla="*/ 699715 w 750907"/>
              <a:gd name="connsiteY2" fmla="*/ 13546 h 808677"/>
              <a:gd name="connsiteX3" fmla="*/ 540689 w 750907"/>
              <a:gd name="connsiteY3" fmla="*/ 13546 h 808677"/>
              <a:gd name="connsiteX4" fmla="*/ 747423 w 750907"/>
              <a:gd name="connsiteY4" fmla="*/ 13546 h 808677"/>
              <a:gd name="connsiteX5" fmla="*/ 675861 w 750907"/>
              <a:gd name="connsiteY5" fmla="*/ 156670 h 8086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0907" h="808677">
                <a:moveTo>
                  <a:pt x="0" y="808677"/>
                </a:moveTo>
                <a:cubicBezTo>
                  <a:pt x="168303" y="568812"/>
                  <a:pt x="336606" y="328948"/>
                  <a:pt x="453225" y="196426"/>
                </a:cubicBezTo>
                <a:cubicBezTo>
                  <a:pt x="569844" y="63904"/>
                  <a:pt x="685138" y="44026"/>
                  <a:pt x="699715" y="13546"/>
                </a:cubicBezTo>
                <a:cubicBezTo>
                  <a:pt x="714292" y="-16934"/>
                  <a:pt x="540689" y="13546"/>
                  <a:pt x="540689" y="13546"/>
                </a:cubicBezTo>
                <a:cubicBezTo>
                  <a:pt x="548640" y="13546"/>
                  <a:pt x="724894" y="-10308"/>
                  <a:pt x="747423" y="13546"/>
                </a:cubicBezTo>
                <a:cubicBezTo>
                  <a:pt x="769952" y="37400"/>
                  <a:pt x="675861" y="156670"/>
                  <a:pt x="675861" y="156670"/>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15"/>
          <p:cNvSpPr/>
          <p:nvPr/>
        </p:nvSpPr>
        <p:spPr>
          <a:xfrm>
            <a:off x="4492487" y="2978272"/>
            <a:ext cx="3515695" cy="448951"/>
          </a:xfrm>
          <a:custGeom>
            <a:avLst/>
            <a:gdLst>
              <a:gd name="connsiteX0" fmla="*/ 0 w 3515695"/>
              <a:gd name="connsiteY0" fmla="*/ 353325 h 448951"/>
              <a:gd name="connsiteX1" fmla="*/ 469127 w 3515695"/>
              <a:gd name="connsiteY1" fmla="*/ 210201 h 448951"/>
              <a:gd name="connsiteX2" fmla="*/ 1709530 w 3515695"/>
              <a:gd name="connsiteY2" fmla="*/ 3467 h 448951"/>
              <a:gd name="connsiteX3" fmla="*/ 3427012 w 3515695"/>
              <a:gd name="connsiteY3" fmla="*/ 393081 h 448951"/>
              <a:gd name="connsiteX4" fmla="*/ 3291840 w 3515695"/>
              <a:gd name="connsiteY4" fmla="*/ 297665 h 448951"/>
              <a:gd name="connsiteX5" fmla="*/ 3490623 w 3515695"/>
              <a:gd name="connsiteY5" fmla="*/ 424886 h 448951"/>
              <a:gd name="connsiteX6" fmla="*/ 3339548 w 3515695"/>
              <a:gd name="connsiteY6" fmla="*/ 448740 h 448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15695" h="448951">
                <a:moveTo>
                  <a:pt x="0" y="353325"/>
                </a:moveTo>
                <a:cubicBezTo>
                  <a:pt x="92102" y="310918"/>
                  <a:pt x="184205" y="268511"/>
                  <a:pt x="469127" y="210201"/>
                </a:cubicBezTo>
                <a:cubicBezTo>
                  <a:pt x="754049" y="151891"/>
                  <a:pt x="1216549" y="-27013"/>
                  <a:pt x="1709530" y="3467"/>
                </a:cubicBezTo>
                <a:cubicBezTo>
                  <a:pt x="2202511" y="33947"/>
                  <a:pt x="3163294" y="344048"/>
                  <a:pt x="3427012" y="393081"/>
                </a:cubicBezTo>
                <a:cubicBezTo>
                  <a:pt x="3690730" y="442114"/>
                  <a:pt x="3281238" y="292364"/>
                  <a:pt x="3291840" y="297665"/>
                </a:cubicBezTo>
                <a:cubicBezTo>
                  <a:pt x="3302442" y="302966"/>
                  <a:pt x="3482672" y="399707"/>
                  <a:pt x="3490623" y="424886"/>
                </a:cubicBezTo>
                <a:cubicBezTo>
                  <a:pt x="3498574" y="450065"/>
                  <a:pt x="3419061" y="449402"/>
                  <a:pt x="3339548" y="448740"/>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Cloud 16"/>
          <p:cNvSpPr/>
          <p:nvPr/>
        </p:nvSpPr>
        <p:spPr>
          <a:xfrm>
            <a:off x="1948070" y="3774267"/>
            <a:ext cx="663442" cy="431973"/>
          </a:xfrm>
          <a:prstGeom prst="cloud">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1908311" y="3848304"/>
            <a:ext cx="774571" cy="230832"/>
          </a:xfrm>
          <a:prstGeom prst="rect">
            <a:avLst/>
          </a:prstGeom>
          <a:noFill/>
        </p:spPr>
        <p:txBody>
          <a:bodyPr wrap="none" rtlCol="0">
            <a:spAutoFit/>
          </a:bodyPr>
          <a:lstStyle/>
          <a:p>
            <a:r>
              <a:rPr lang="en-US" sz="900" smtClean="0">
                <a:latin typeface="AhnbergHand" charset="0"/>
                <a:ea typeface="AhnbergHand" charset="0"/>
                <a:cs typeface="AhnbergHand" charset="0"/>
              </a:rPr>
              <a:t>DNS Goo</a:t>
            </a:r>
            <a:endParaRPr lang="en-US" sz="900">
              <a:latin typeface="AhnbergHand" charset="0"/>
              <a:ea typeface="AhnbergHand" charset="0"/>
              <a:cs typeface="AhnbergHand" charset="0"/>
            </a:endParaRPr>
          </a:p>
        </p:txBody>
      </p:sp>
      <p:sp>
        <p:nvSpPr>
          <p:cNvPr id="19" name="Freeform 18"/>
          <p:cNvSpPr/>
          <p:nvPr/>
        </p:nvSpPr>
        <p:spPr>
          <a:xfrm>
            <a:off x="7847723" y="3578087"/>
            <a:ext cx="175143" cy="184152"/>
          </a:xfrm>
          <a:custGeom>
            <a:avLst/>
            <a:gdLst>
              <a:gd name="connsiteX0" fmla="*/ 175143 w 175143"/>
              <a:gd name="connsiteY0" fmla="*/ 0 h 184152"/>
              <a:gd name="connsiteX1" fmla="*/ 8166 w 175143"/>
              <a:gd name="connsiteY1" fmla="*/ 159026 h 184152"/>
              <a:gd name="connsiteX2" fmla="*/ 24068 w 175143"/>
              <a:gd name="connsiteY2" fmla="*/ 39756 h 184152"/>
              <a:gd name="connsiteX3" fmla="*/ 8166 w 175143"/>
              <a:gd name="connsiteY3" fmla="*/ 166977 h 184152"/>
              <a:gd name="connsiteX4" fmla="*/ 151289 w 175143"/>
              <a:gd name="connsiteY4" fmla="*/ 182880 h 184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5143" h="184152">
                <a:moveTo>
                  <a:pt x="175143" y="0"/>
                </a:moveTo>
                <a:cubicBezTo>
                  <a:pt x="104244" y="76200"/>
                  <a:pt x="33345" y="152400"/>
                  <a:pt x="8166" y="159026"/>
                </a:cubicBezTo>
                <a:cubicBezTo>
                  <a:pt x="-17013" y="165652"/>
                  <a:pt x="24068" y="38431"/>
                  <a:pt x="24068" y="39756"/>
                </a:cubicBezTo>
                <a:cubicBezTo>
                  <a:pt x="24068" y="41081"/>
                  <a:pt x="-13038" y="143123"/>
                  <a:pt x="8166" y="166977"/>
                </a:cubicBezTo>
                <a:cubicBezTo>
                  <a:pt x="29369" y="190831"/>
                  <a:pt x="151289" y="182880"/>
                  <a:pt x="151289" y="182880"/>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20"/>
          <p:cNvSpPr/>
          <p:nvPr/>
        </p:nvSpPr>
        <p:spPr>
          <a:xfrm>
            <a:off x="4506706" y="3482614"/>
            <a:ext cx="1091012" cy="365817"/>
          </a:xfrm>
          <a:custGeom>
            <a:avLst/>
            <a:gdLst>
              <a:gd name="connsiteX0" fmla="*/ 1091012 w 1091012"/>
              <a:gd name="connsiteY0" fmla="*/ 365817 h 365817"/>
              <a:gd name="connsiteX1" fmla="*/ 391297 w 1091012"/>
              <a:gd name="connsiteY1" fmla="*/ 143181 h 365817"/>
              <a:gd name="connsiteX2" fmla="*/ 17586 w 1091012"/>
              <a:gd name="connsiteY2" fmla="*/ 111376 h 365817"/>
              <a:gd name="connsiteX3" fmla="*/ 208417 w 1091012"/>
              <a:gd name="connsiteY3" fmla="*/ 57 h 365817"/>
              <a:gd name="connsiteX4" fmla="*/ 1684 w 1091012"/>
              <a:gd name="connsiteY4" fmla="*/ 127278 h 365817"/>
              <a:gd name="connsiteX5" fmla="*/ 105051 w 1091012"/>
              <a:gd name="connsiteY5" fmla="*/ 198840 h 3658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1012" h="365817">
                <a:moveTo>
                  <a:pt x="1091012" y="365817"/>
                </a:moveTo>
                <a:cubicBezTo>
                  <a:pt x="830606" y="275702"/>
                  <a:pt x="570201" y="185588"/>
                  <a:pt x="391297" y="143181"/>
                </a:cubicBezTo>
                <a:cubicBezTo>
                  <a:pt x="212393" y="100774"/>
                  <a:pt x="48066" y="135230"/>
                  <a:pt x="17586" y="111376"/>
                </a:cubicBezTo>
                <a:cubicBezTo>
                  <a:pt x="-12894" y="87522"/>
                  <a:pt x="211067" y="-2593"/>
                  <a:pt x="208417" y="57"/>
                </a:cubicBezTo>
                <a:cubicBezTo>
                  <a:pt x="205767" y="2707"/>
                  <a:pt x="18912" y="94148"/>
                  <a:pt x="1684" y="127278"/>
                </a:cubicBezTo>
                <a:cubicBezTo>
                  <a:pt x="-15544" y="160408"/>
                  <a:pt x="105051" y="198840"/>
                  <a:pt x="105051" y="198840"/>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21"/>
          <p:cNvSpPr/>
          <p:nvPr/>
        </p:nvSpPr>
        <p:spPr>
          <a:xfrm>
            <a:off x="4671339" y="3641564"/>
            <a:ext cx="910477" cy="310234"/>
          </a:xfrm>
          <a:custGeom>
            <a:avLst/>
            <a:gdLst>
              <a:gd name="connsiteX0" fmla="*/ 910477 w 910477"/>
              <a:gd name="connsiteY0" fmla="*/ 310234 h 310234"/>
              <a:gd name="connsiteX1" fmla="*/ 330031 w 910477"/>
              <a:gd name="connsiteY1" fmla="*/ 127354 h 310234"/>
              <a:gd name="connsiteX2" fmla="*/ 4028 w 910477"/>
              <a:gd name="connsiteY2" fmla="*/ 103500 h 310234"/>
              <a:gd name="connsiteX3" fmla="*/ 139200 w 910477"/>
              <a:gd name="connsiteY3" fmla="*/ 133 h 310234"/>
              <a:gd name="connsiteX4" fmla="*/ 4028 w 910477"/>
              <a:gd name="connsiteY4" fmla="*/ 127354 h 310234"/>
              <a:gd name="connsiteX5" fmla="*/ 202811 w 910477"/>
              <a:gd name="connsiteY5" fmla="*/ 230721 h 310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0477" h="310234">
                <a:moveTo>
                  <a:pt x="910477" y="310234"/>
                </a:moveTo>
                <a:cubicBezTo>
                  <a:pt x="695791" y="236022"/>
                  <a:pt x="481106" y="161810"/>
                  <a:pt x="330031" y="127354"/>
                </a:cubicBezTo>
                <a:cubicBezTo>
                  <a:pt x="178956" y="92898"/>
                  <a:pt x="35833" y="124703"/>
                  <a:pt x="4028" y="103500"/>
                </a:cubicBezTo>
                <a:cubicBezTo>
                  <a:pt x="-27777" y="82297"/>
                  <a:pt x="139200" y="-3843"/>
                  <a:pt x="139200" y="133"/>
                </a:cubicBezTo>
                <a:cubicBezTo>
                  <a:pt x="139200" y="4109"/>
                  <a:pt x="-6574" y="88923"/>
                  <a:pt x="4028" y="127354"/>
                </a:cubicBezTo>
                <a:cubicBezTo>
                  <a:pt x="14630" y="165785"/>
                  <a:pt x="202811" y="230721"/>
                  <a:pt x="202811" y="230721"/>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22"/>
          <p:cNvSpPr/>
          <p:nvPr/>
        </p:nvSpPr>
        <p:spPr>
          <a:xfrm>
            <a:off x="2186609" y="4600117"/>
            <a:ext cx="5781864" cy="755785"/>
          </a:xfrm>
          <a:custGeom>
            <a:avLst/>
            <a:gdLst>
              <a:gd name="connsiteX0" fmla="*/ 0 w 5781864"/>
              <a:gd name="connsiteY0" fmla="*/ 202471 h 755785"/>
              <a:gd name="connsiteX1" fmla="*/ 1789043 w 5781864"/>
              <a:gd name="connsiteY1" fmla="*/ 687500 h 755785"/>
              <a:gd name="connsiteX2" fmla="*/ 4651513 w 5781864"/>
              <a:gd name="connsiteY2" fmla="*/ 687500 h 755785"/>
              <a:gd name="connsiteX3" fmla="*/ 5724939 w 5781864"/>
              <a:gd name="connsiteY3" fmla="*/ 83201 h 755785"/>
              <a:gd name="connsiteX4" fmla="*/ 5470497 w 5781864"/>
              <a:gd name="connsiteY4" fmla="*/ 115006 h 755785"/>
              <a:gd name="connsiteX5" fmla="*/ 5764695 w 5781864"/>
              <a:gd name="connsiteY5" fmla="*/ 3688 h 755785"/>
              <a:gd name="connsiteX6" fmla="*/ 5748793 w 5781864"/>
              <a:gd name="connsiteY6" fmla="*/ 274033 h 755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81864" h="755785">
                <a:moveTo>
                  <a:pt x="0" y="202471"/>
                </a:moveTo>
                <a:cubicBezTo>
                  <a:pt x="506895" y="404566"/>
                  <a:pt x="1013791" y="606662"/>
                  <a:pt x="1789043" y="687500"/>
                </a:cubicBezTo>
                <a:cubicBezTo>
                  <a:pt x="2564295" y="768338"/>
                  <a:pt x="3995530" y="788217"/>
                  <a:pt x="4651513" y="687500"/>
                </a:cubicBezTo>
                <a:cubicBezTo>
                  <a:pt x="5307496" y="586784"/>
                  <a:pt x="5588442" y="178617"/>
                  <a:pt x="5724939" y="83201"/>
                </a:cubicBezTo>
                <a:cubicBezTo>
                  <a:pt x="5861436" y="-12215"/>
                  <a:pt x="5463871" y="128258"/>
                  <a:pt x="5470497" y="115006"/>
                </a:cubicBezTo>
                <a:cubicBezTo>
                  <a:pt x="5477123" y="101754"/>
                  <a:pt x="5718312" y="-22816"/>
                  <a:pt x="5764695" y="3688"/>
                </a:cubicBezTo>
                <a:cubicBezTo>
                  <a:pt x="5811078" y="30192"/>
                  <a:pt x="5748793" y="274033"/>
                  <a:pt x="5748793" y="274033"/>
                </a:cubicBezTo>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23"/>
          <p:cNvSpPr/>
          <p:nvPr/>
        </p:nvSpPr>
        <p:spPr>
          <a:xfrm>
            <a:off x="7664023" y="4141358"/>
            <a:ext cx="327038" cy="215957"/>
          </a:xfrm>
          <a:custGeom>
            <a:avLst/>
            <a:gdLst>
              <a:gd name="connsiteX0" fmla="*/ 327038 w 327038"/>
              <a:gd name="connsiteY0" fmla="*/ 215957 h 215957"/>
              <a:gd name="connsiteX1" fmla="*/ 24888 w 327038"/>
              <a:gd name="connsiteY1" fmla="*/ 17174 h 215957"/>
              <a:gd name="connsiteX2" fmla="*/ 16937 w 327038"/>
              <a:gd name="connsiteY2" fmla="*/ 144395 h 215957"/>
              <a:gd name="connsiteX3" fmla="*/ 16937 w 327038"/>
              <a:gd name="connsiteY3" fmla="*/ 17174 h 215957"/>
              <a:gd name="connsiteX4" fmla="*/ 175963 w 327038"/>
              <a:gd name="connsiteY4" fmla="*/ 1272 h 2159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7038" h="215957">
                <a:moveTo>
                  <a:pt x="327038" y="215957"/>
                </a:moveTo>
                <a:cubicBezTo>
                  <a:pt x="201804" y="122529"/>
                  <a:pt x="76571" y="29101"/>
                  <a:pt x="24888" y="17174"/>
                </a:cubicBezTo>
                <a:cubicBezTo>
                  <a:pt x="-26795" y="5247"/>
                  <a:pt x="18262" y="144395"/>
                  <a:pt x="16937" y="144395"/>
                </a:cubicBezTo>
                <a:cubicBezTo>
                  <a:pt x="15612" y="144395"/>
                  <a:pt x="-9567" y="41028"/>
                  <a:pt x="16937" y="17174"/>
                </a:cubicBezTo>
                <a:cubicBezTo>
                  <a:pt x="43441" y="-6680"/>
                  <a:pt x="175963" y="1272"/>
                  <a:pt x="175963" y="1272"/>
                </a:cubicBezTo>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24"/>
          <p:cNvSpPr/>
          <p:nvPr/>
        </p:nvSpPr>
        <p:spPr>
          <a:xfrm>
            <a:off x="2257487" y="4071813"/>
            <a:ext cx="3348183" cy="635423"/>
          </a:xfrm>
          <a:custGeom>
            <a:avLst/>
            <a:gdLst>
              <a:gd name="connsiteX0" fmla="*/ 3348183 w 3348183"/>
              <a:gd name="connsiteY0" fmla="*/ 31060 h 635423"/>
              <a:gd name="connsiteX1" fmla="*/ 1622750 w 3348183"/>
              <a:gd name="connsiteY1" fmla="*/ 62865 h 635423"/>
              <a:gd name="connsiteX2" fmla="*/ 72245 w 3348183"/>
              <a:gd name="connsiteY2" fmla="*/ 595603 h 635423"/>
              <a:gd name="connsiteX3" fmla="*/ 231271 w 3348183"/>
              <a:gd name="connsiteY3" fmla="*/ 444528 h 635423"/>
              <a:gd name="connsiteX4" fmla="*/ 8635 w 3348183"/>
              <a:gd name="connsiteY4" fmla="*/ 619457 h 635423"/>
              <a:gd name="connsiteX5" fmla="*/ 406200 w 3348183"/>
              <a:gd name="connsiteY5" fmla="*/ 627408 h 6354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48183" h="635423">
                <a:moveTo>
                  <a:pt x="3348183" y="31060"/>
                </a:moveTo>
                <a:cubicBezTo>
                  <a:pt x="2758461" y="-83"/>
                  <a:pt x="2168740" y="-31226"/>
                  <a:pt x="1622750" y="62865"/>
                </a:cubicBezTo>
                <a:cubicBezTo>
                  <a:pt x="1076760" y="156956"/>
                  <a:pt x="304158" y="531993"/>
                  <a:pt x="72245" y="595603"/>
                </a:cubicBezTo>
                <a:cubicBezTo>
                  <a:pt x="-159668" y="659214"/>
                  <a:pt x="241873" y="440552"/>
                  <a:pt x="231271" y="444528"/>
                </a:cubicBezTo>
                <a:cubicBezTo>
                  <a:pt x="220669" y="448504"/>
                  <a:pt x="-20520" y="588977"/>
                  <a:pt x="8635" y="619457"/>
                </a:cubicBezTo>
                <a:cubicBezTo>
                  <a:pt x="37790" y="649937"/>
                  <a:pt x="406200" y="627408"/>
                  <a:pt x="406200" y="627408"/>
                </a:cubicBezTo>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25"/>
          <p:cNvSpPr/>
          <p:nvPr/>
        </p:nvSpPr>
        <p:spPr>
          <a:xfrm>
            <a:off x="2437104" y="4159564"/>
            <a:ext cx="3144712" cy="645085"/>
          </a:xfrm>
          <a:custGeom>
            <a:avLst/>
            <a:gdLst>
              <a:gd name="connsiteX0" fmla="*/ 3144712 w 3144712"/>
              <a:gd name="connsiteY0" fmla="*/ 54627 h 645085"/>
              <a:gd name="connsiteX1" fmla="*/ 1912259 w 3144712"/>
              <a:gd name="connsiteY1" fmla="*/ 38725 h 645085"/>
              <a:gd name="connsiteX2" fmla="*/ 616197 w 3144712"/>
              <a:gd name="connsiteY2" fmla="*/ 491949 h 645085"/>
              <a:gd name="connsiteX3" fmla="*/ 3946 w 3144712"/>
              <a:gd name="connsiteY3" fmla="*/ 611219 h 645085"/>
              <a:gd name="connsiteX4" fmla="*/ 337901 w 3144712"/>
              <a:gd name="connsiteY4" fmla="*/ 499900 h 645085"/>
              <a:gd name="connsiteX5" fmla="*/ 19849 w 3144712"/>
              <a:gd name="connsiteY5" fmla="*/ 635073 h 645085"/>
              <a:gd name="connsiteX6" fmla="*/ 409463 w 3144712"/>
              <a:gd name="connsiteY6" fmla="*/ 635073 h 645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44712" h="645085">
                <a:moveTo>
                  <a:pt x="3144712" y="54627"/>
                </a:moveTo>
                <a:cubicBezTo>
                  <a:pt x="2739195" y="10232"/>
                  <a:pt x="2333678" y="-34162"/>
                  <a:pt x="1912259" y="38725"/>
                </a:cubicBezTo>
                <a:cubicBezTo>
                  <a:pt x="1490840" y="111612"/>
                  <a:pt x="934249" y="396533"/>
                  <a:pt x="616197" y="491949"/>
                </a:cubicBezTo>
                <a:cubicBezTo>
                  <a:pt x="298145" y="587365"/>
                  <a:pt x="50329" y="609894"/>
                  <a:pt x="3946" y="611219"/>
                </a:cubicBezTo>
                <a:cubicBezTo>
                  <a:pt x="-42437" y="612544"/>
                  <a:pt x="335251" y="495924"/>
                  <a:pt x="337901" y="499900"/>
                </a:cubicBezTo>
                <a:cubicBezTo>
                  <a:pt x="340551" y="503876"/>
                  <a:pt x="7922" y="612544"/>
                  <a:pt x="19849" y="635073"/>
                </a:cubicBezTo>
                <a:cubicBezTo>
                  <a:pt x="31776" y="657602"/>
                  <a:pt x="409463" y="635073"/>
                  <a:pt x="409463" y="635073"/>
                </a:cubicBezTo>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254442" y="1460894"/>
            <a:ext cx="10702456" cy="4774819"/>
          </a:xfrm>
          <a:prstGeom prst="rect">
            <a:avLst/>
          </a:prstGeom>
          <a:solidFill>
            <a:srgbClr val="FFFFFF">
              <a:alpha val="8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1773777" y="2167506"/>
            <a:ext cx="7727396" cy="923330"/>
          </a:xfrm>
          <a:prstGeom prst="rect">
            <a:avLst/>
          </a:prstGeom>
          <a:solidFill>
            <a:schemeClr val="bg1"/>
          </a:solidFill>
        </p:spPr>
        <p:txBody>
          <a:bodyPr wrap="square" rtlCol="0">
            <a:spAutoFit/>
          </a:bodyPr>
          <a:lstStyle/>
          <a:p>
            <a:r>
              <a:rPr lang="en-US" dirty="0" smtClean="0">
                <a:solidFill>
                  <a:schemeClr val="accent4">
                    <a:lumMod val="50000"/>
                  </a:schemeClr>
                </a:solidFill>
                <a:latin typeface="AhnbergHand" charset="0"/>
                <a:ea typeface="AhnbergHand" charset="0"/>
                <a:cs typeface="AhnbergHand" charset="0"/>
              </a:rPr>
              <a:t>We use a technique of “</a:t>
            </a:r>
            <a:r>
              <a:rPr lang="en-US" dirty="0" err="1" smtClean="0">
                <a:solidFill>
                  <a:schemeClr val="accent4">
                    <a:lumMod val="50000"/>
                  </a:schemeClr>
                </a:solidFill>
                <a:latin typeface="AhnbergHand" charset="0"/>
                <a:ea typeface="AhnbergHand" charset="0"/>
                <a:cs typeface="AhnbergHand" charset="0"/>
              </a:rPr>
              <a:t>glueless</a:t>
            </a:r>
            <a:r>
              <a:rPr lang="en-US" dirty="0" smtClean="0">
                <a:solidFill>
                  <a:schemeClr val="accent4">
                    <a:lumMod val="50000"/>
                  </a:schemeClr>
                </a:solidFill>
                <a:latin typeface="AhnbergHand" charset="0"/>
                <a:ea typeface="AhnbergHand" charset="0"/>
                <a:cs typeface="AhnbergHand" charset="0"/>
              </a:rPr>
              <a:t>” delegation and fragmentation of the NS query response to allow us to detect if the DNS resolver received the fragmented response</a:t>
            </a:r>
          </a:p>
        </p:txBody>
      </p:sp>
      <p:sp>
        <p:nvSpPr>
          <p:cNvPr id="28" name="TextBox 27"/>
          <p:cNvSpPr txBox="1"/>
          <p:nvPr/>
        </p:nvSpPr>
        <p:spPr>
          <a:xfrm>
            <a:off x="2114635" y="4958815"/>
            <a:ext cx="7727396" cy="646331"/>
          </a:xfrm>
          <a:prstGeom prst="rect">
            <a:avLst/>
          </a:prstGeom>
          <a:solidFill>
            <a:schemeClr val="bg1"/>
          </a:solidFill>
        </p:spPr>
        <p:txBody>
          <a:bodyPr wrap="square" rtlCol="0">
            <a:spAutoFit/>
          </a:bodyPr>
          <a:lstStyle/>
          <a:p>
            <a:r>
              <a:rPr lang="en-US" dirty="0" smtClean="0">
                <a:solidFill>
                  <a:schemeClr val="accent4">
                    <a:lumMod val="50000"/>
                  </a:schemeClr>
                </a:solidFill>
                <a:latin typeface="AhnbergHand" charset="0"/>
                <a:ea typeface="AhnbergHand" charset="0"/>
                <a:cs typeface="AhnbergHand" charset="0"/>
              </a:rPr>
              <a:t>We track TCP ACKs at the server to see if the client received the fragmented TCP response</a:t>
            </a:r>
          </a:p>
        </p:txBody>
      </p:sp>
      <p:sp>
        <p:nvSpPr>
          <p:cNvPr id="29" name="TextBox 28"/>
          <p:cNvSpPr txBox="1"/>
          <p:nvPr/>
        </p:nvSpPr>
        <p:spPr>
          <a:xfrm>
            <a:off x="1254211" y="4579951"/>
            <a:ext cx="845103" cy="338554"/>
          </a:xfrm>
          <a:prstGeom prst="rect">
            <a:avLst/>
          </a:prstGeom>
          <a:noFill/>
        </p:spPr>
        <p:txBody>
          <a:bodyPr wrap="none" rtlCol="0">
            <a:spAutoFit/>
          </a:bodyPr>
          <a:lstStyle/>
          <a:p>
            <a:r>
              <a:rPr lang="en-US" sz="1600" dirty="0" smtClean="0">
                <a:latin typeface="AhnbergHand" charset="0"/>
                <a:ea typeface="AhnbergHand" charset="0"/>
                <a:cs typeface="AhnbergHand" charset="0"/>
              </a:rPr>
              <a:t>Client</a:t>
            </a:r>
            <a:endParaRPr lang="en-US" sz="1600" dirty="0">
              <a:latin typeface="AhnbergHand" charset="0"/>
              <a:ea typeface="AhnbergHand" charset="0"/>
              <a:cs typeface="AhnbergHand" charset="0"/>
            </a:endParaRPr>
          </a:p>
        </p:txBody>
      </p:sp>
      <p:sp>
        <p:nvSpPr>
          <p:cNvPr id="30" name="TextBox 29"/>
          <p:cNvSpPr txBox="1"/>
          <p:nvPr/>
        </p:nvSpPr>
        <p:spPr>
          <a:xfrm>
            <a:off x="2750382" y="3340873"/>
            <a:ext cx="1709122" cy="338554"/>
          </a:xfrm>
          <a:prstGeom prst="rect">
            <a:avLst/>
          </a:prstGeom>
          <a:noFill/>
        </p:spPr>
        <p:txBody>
          <a:bodyPr wrap="none" rtlCol="0">
            <a:spAutoFit/>
          </a:bodyPr>
          <a:lstStyle/>
          <a:p>
            <a:r>
              <a:rPr lang="en-US" sz="1600" dirty="0" smtClean="0">
                <a:latin typeface="AhnbergHand" charset="0"/>
                <a:ea typeface="AhnbergHand" charset="0"/>
                <a:cs typeface="AhnbergHand" charset="0"/>
              </a:rPr>
              <a:t>DNS Resolver</a:t>
            </a:r>
            <a:endParaRPr lang="en-US" sz="1600" dirty="0">
              <a:latin typeface="AhnbergHand" charset="0"/>
              <a:ea typeface="AhnbergHand" charset="0"/>
              <a:cs typeface="AhnbergHand" charset="0"/>
            </a:endParaRPr>
          </a:p>
        </p:txBody>
      </p:sp>
      <p:sp>
        <p:nvSpPr>
          <p:cNvPr id="31" name="Freeform 30"/>
          <p:cNvSpPr/>
          <p:nvPr/>
        </p:nvSpPr>
        <p:spPr>
          <a:xfrm>
            <a:off x="4523912" y="3093057"/>
            <a:ext cx="1000218" cy="492981"/>
          </a:xfrm>
          <a:custGeom>
            <a:avLst/>
            <a:gdLst>
              <a:gd name="connsiteX0" fmla="*/ 962488 w 1000218"/>
              <a:gd name="connsiteY0" fmla="*/ 0 h 492981"/>
              <a:gd name="connsiteX1" fmla="*/ 890926 w 1000218"/>
              <a:gd name="connsiteY1" fmla="*/ 421420 h 492981"/>
              <a:gd name="connsiteX2" fmla="*/ 40137 w 1000218"/>
              <a:gd name="connsiteY2" fmla="*/ 389614 h 492981"/>
              <a:gd name="connsiteX3" fmla="*/ 159406 w 1000218"/>
              <a:gd name="connsiteY3" fmla="*/ 214686 h 492981"/>
              <a:gd name="connsiteX4" fmla="*/ 380 w 1000218"/>
              <a:gd name="connsiteY4" fmla="*/ 365760 h 492981"/>
              <a:gd name="connsiteX5" fmla="*/ 111698 w 1000218"/>
              <a:gd name="connsiteY5" fmla="*/ 492981 h 492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218" h="492981">
                <a:moveTo>
                  <a:pt x="962488" y="0"/>
                </a:moveTo>
                <a:cubicBezTo>
                  <a:pt x="1003569" y="178242"/>
                  <a:pt x="1044651" y="356484"/>
                  <a:pt x="890926" y="421420"/>
                </a:cubicBezTo>
                <a:cubicBezTo>
                  <a:pt x="737201" y="486356"/>
                  <a:pt x="162057" y="424070"/>
                  <a:pt x="40137" y="389614"/>
                </a:cubicBezTo>
                <a:cubicBezTo>
                  <a:pt x="-81783" y="355158"/>
                  <a:pt x="166032" y="218662"/>
                  <a:pt x="159406" y="214686"/>
                </a:cubicBezTo>
                <a:cubicBezTo>
                  <a:pt x="152780" y="210710"/>
                  <a:pt x="8331" y="319378"/>
                  <a:pt x="380" y="365760"/>
                </a:cubicBezTo>
                <a:cubicBezTo>
                  <a:pt x="-7571" y="412142"/>
                  <a:pt x="111698" y="492981"/>
                  <a:pt x="111698" y="492981"/>
                </a:cubicBez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4">
                  <a:lumMod val="50000"/>
                </a:schemeClr>
              </a:solidFill>
            </a:endParaRPr>
          </a:p>
        </p:txBody>
      </p:sp>
      <p:sp>
        <p:nvSpPr>
          <p:cNvPr id="33" name="Freeform 32"/>
          <p:cNvSpPr/>
          <p:nvPr/>
        </p:nvSpPr>
        <p:spPr>
          <a:xfrm>
            <a:off x="2233913" y="4516954"/>
            <a:ext cx="2144510" cy="277683"/>
          </a:xfrm>
          <a:custGeom>
            <a:avLst/>
            <a:gdLst>
              <a:gd name="connsiteX0" fmla="*/ 2107499 w 2144510"/>
              <a:gd name="connsiteY0" fmla="*/ 277683 h 277683"/>
              <a:gd name="connsiteX1" fmla="*/ 2035937 w 2144510"/>
              <a:gd name="connsiteY1" fmla="*/ 7338 h 277683"/>
              <a:gd name="connsiteX2" fmla="*/ 1193099 w 2144510"/>
              <a:gd name="connsiteY2" fmla="*/ 70949 h 277683"/>
              <a:gd name="connsiteX3" fmla="*/ 64014 w 2144510"/>
              <a:gd name="connsiteY3" fmla="*/ 174316 h 277683"/>
              <a:gd name="connsiteX4" fmla="*/ 254845 w 2144510"/>
              <a:gd name="connsiteY4" fmla="*/ 70949 h 277683"/>
              <a:gd name="connsiteX5" fmla="*/ 404 w 2144510"/>
              <a:gd name="connsiteY5" fmla="*/ 166364 h 277683"/>
              <a:gd name="connsiteX6" fmla="*/ 191235 w 2144510"/>
              <a:gd name="connsiteY6" fmla="*/ 261780 h 277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44510" h="277683">
                <a:moveTo>
                  <a:pt x="2107499" y="277683"/>
                </a:moveTo>
                <a:cubicBezTo>
                  <a:pt x="2147918" y="159738"/>
                  <a:pt x="2188337" y="41794"/>
                  <a:pt x="2035937" y="7338"/>
                </a:cubicBezTo>
                <a:cubicBezTo>
                  <a:pt x="1883537" y="-27118"/>
                  <a:pt x="1193099" y="70949"/>
                  <a:pt x="1193099" y="70949"/>
                </a:cubicBezTo>
                <a:cubicBezTo>
                  <a:pt x="864445" y="98779"/>
                  <a:pt x="220390" y="174316"/>
                  <a:pt x="64014" y="174316"/>
                </a:cubicBezTo>
                <a:cubicBezTo>
                  <a:pt x="-92362" y="174316"/>
                  <a:pt x="265447" y="72274"/>
                  <a:pt x="254845" y="70949"/>
                </a:cubicBezTo>
                <a:cubicBezTo>
                  <a:pt x="244243" y="69624"/>
                  <a:pt x="11006" y="134559"/>
                  <a:pt x="404" y="166364"/>
                </a:cubicBezTo>
                <a:cubicBezTo>
                  <a:pt x="-10198" y="198169"/>
                  <a:pt x="191235" y="261780"/>
                  <a:pt x="191235" y="261780"/>
                </a:cubicBez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1113183" y="4448891"/>
            <a:ext cx="1034941" cy="615500"/>
          </a:xfrm>
          <a:custGeom>
            <a:avLst/>
            <a:gdLst>
              <a:gd name="connsiteX0" fmla="*/ 0 w 1034941"/>
              <a:gd name="connsiteY0" fmla="*/ 3839 h 615500"/>
              <a:gd name="connsiteX1" fmla="*/ 7951 w 1034941"/>
              <a:gd name="connsiteY1" fmla="*/ 393453 h 615500"/>
              <a:gd name="connsiteX2" fmla="*/ 23854 w 1034941"/>
              <a:gd name="connsiteY2" fmla="*/ 600187 h 615500"/>
              <a:gd name="connsiteX3" fmla="*/ 39756 w 1034941"/>
              <a:gd name="connsiteY3" fmla="*/ 600187 h 615500"/>
              <a:gd name="connsiteX4" fmla="*/ 842838 w 1034941"/>
              <a:gd name="connsiteY4" fmla="*/ 576333 h 615500"/>
              <a:gd name="connsiteX5" fmla="*/ 1001864 w 1034941"/>
              <a:gd name="connsiteY5" fmla="*/ 576333 h 615500"/>
              <a:gd name="connsiteX6" fmla="*/ 1033669 w 1034941"/>
              <a:gd name="connsiteY6" fmla="*/ 536577 h 615500"/>
              <a:gd name="connsiteX7" fmla="*/ 978010 w 1034941"/>
              <a:gd name="connsiteY7" fmla="*/ 59499 h 615500"/>
              <a:gd name="connsiteX8" fmla="*/ 914400 w 1034941"/>
              <a:gd name="connsiteY8" fmla="*/ 3839 h 615500"/>
              <a:gd name="connsiteX9" fmla="*/ 143123 w 1034941"/>
              <a:gd name="connsiteY9" fmla="*/ 27693 h 615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34941" h="615500">
                <a:moveTo>
                  <a:pt x="0" y="3839"/>
                </a:moveTo>
                <a:cubicBezTo>
                  <a:pt x="1987" y="148950"/>
                  <a:pt x="3975" y="294062"/>
                  <a:pt x="7951" y="393453"/>
                </a:cubicBezTo>
                <a:cubicBezTo>
                  <a:pt x="11927" y="492844"/>
                  <a:pt x="18553" y="565731"/>
                  <a:pt x="23854" y="600187"/>
                </a:cubicBezTo>
                <a:cubicBezTo>
                  <a:pt x="29155" y="634643"/>
                  <a:pt x="39756" y="600187"/>
                  <a:pt x="39756" y="600187"/>
                </a:cubicBezTo>
                <a:lnTo>
                  <a:pt x="842838" y="576333"/>
                </a:lnTo>
                <a:cubicBezTo>
                  <a:pt x="1003189" y="572357"/>
                  <a:pt x="970059" y="582959"/>
                  <a:pt x="1001864" y="576333"/>
                </a:cubicBezTo>
                <a:cubicBezTo>
                  <a:pt x="1033669" y="569707"/>
                  <a:pt x="1037645" y="622716"/>
                  <a:pt x="1033669" y="536577"/>
                </a:cubicBezTo>
                <a:cubicBezTo>
                  <a:pt x="1029693" y="450438"/>
                  <a:pt x="997888" y="148288"/>
                  <a:pt x="978010" y="59499"/>
                </a:cubicBezTo>
                <a:cubicBezTo>
                  <a:pt x="958132" y="-29290"/>
                  <a:pt x="1053548" y="9140"/>
                  <a:pt x="914400" y="3839"/>
                </a:cubicBezTo>
                <a:lnTo>
                  <a:pt x="143123" y="27693"/>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2623930" y="3212327"/>
            <a:ext cx="1851476" cy="561940"/>
          </a:xfrm>
          <a:custGeom>
            <a:avLst/>
            <a:gdLst>
              <a:gd name="connsiteX0" fmla="*/ 39757 w 1851476"/>
              <a:gd name="connsiteY0" fmla="*/ 524786 h 561940"/>
              <a:gd name="connsiteX1" fmla="*/ 548640 w 1851476"/>
              <a:gd name="connsiteY1" fmla="*/ 524786 h 561940"/>
              <a:gd name="connsiteX2" fmla="*/ 1637969 w 1851476"/>
              <a:gd name="connsiteY2" fmla="*/ 548640 h 561940"/>
              <a:gd name="connsiteX3" fmla="*/ 1836752 w 1851476"/>
              <a:gd name="connsiteY3" fmla="*/ 548640 h 561940"/>
              <a:gd name="connsiteX4" fmla="*/ 1836752 w 1851476"/>
              <a:gd name="connsiteY4" fmla="*/ 381663 h 561940"/>
              <a:gd name="connsiteX5" fmla="*/ 1836752 w 1851476"/>
              <a:gd name="connsiteY5" fmla="*/ 95416 h 561940"/>
              <a:gd name="connsiteX6" fmla="*/ 1828800 w 1851476"/>
              <a:gd name="connsiteY6" fmla="*/ 15903 h 561940"/>
              <a:gd name="connsiteX7" fmla="*/ 1733385 w 1851476"/>
              <a:gd name="connsiteY7" fmla="*/ 0 h 561940"/>
              <a:gd name="connsiteX8" fmla="*/ 0 w 1851476"/>
              <a:gd name="connsiteY8" fmla="*/ 0 h 561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51476" h="561940">
                <a:moveTo>
                  <a:pt x="39757" y="524786"/>
                </a:moveTo>
                <a:cubicBezTo>
                  <a:pt x="161014" y="522798"/>
                  <a:pt x="548640" y="524786"/>
                  <a:pt x="548640" y="524786"/>
                </a:cubicBezTo>
                <a:lnTo>
                  <a:pt x="1637969" y="548640"/>
                </a:lnTo>
                <a:cubicBezTo>
                  <a:pt x="1852654" y="552616"/>
                  <a:pt x="1803622" y="576470"/>
                  <a:pt x="1836752" y="548640"/>
                </a:cubicBezTo>
                <a:cubicBezTo>
                  <a:pt x="1869883" y="520810"/>
                  <a:pt x="1836752" y="381663"/>
                  <a:pt x="1836752" y="381663"/>
                </a:cubicBezTo>
                <a:cubicBezTo>
                  <a:pt x="1836752" y="306126"/>
                  <a:pt x="1838077" y="156376"/>
                  <a:pt x="1836752" y="95416"/>
                </a:cubicBezTo>
                <a:cubicBezTo>
                  <a:pt x="1835427" y="34456"/>
                  <a:pt x="1846028" y="31806"/>
                  <a:pt x="1828800" y="15903"/>
                </a:cubicBezTo>
                <a:cubicBezTo>
                  <a:pt x="1811572" y="0"/>
                  <a:pt x="1733385" y="0"/>
                  <a:pt x="1733385" y="0"/>
                </a:cubicBezTo>
                <a:lnTo>
                  <a:pt x="0" y="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2615979" y="3228230"/>
            <a:ext cx="32616" cy="548640"/>
          </a:xfrm>
          <a:custGeom>
            <a:avLst/>
            <a:gdLst>
              <a:gd name="connsiteX0" fmla="*/ 0 w 32616"/>
              <a:gd name="connsiteY0" fmla="*/ 0 h 548640"/>
              <a:gd name="connsiteX1" fmla="*/ 31805 w 32616"/>
              <a:gd name="connsiteY1" fmla="*/ 333954 h 548640"/>
              <a:gd name="connsiteX2" fmla="*/ 23854 w 32616"/>
              <a:gd name="connsiteY2" fmla="*/ 548640 h 548640"/>
            </a:gdLst>
            <a:ahLst/>
            <a:cxnLst>
              <a:cxn ang="0">
                <a:pos x="connsiteX0" y="connsiteY0"/>
              </a:cxn>
              <a:cxn ang="0">
                <a:pos x="connsiteX1" y="connsiteY1"/>
              </a:cxn>
              <a:cxn ang="0">
                <a:pos x="connsiteX2" y="connsiteY2"/>
              </a:cxn>
            </a:cxnLst>
            <a:rect l="l" t="t" r="r" b="b"/>
            <a:pathLst>
              <a:path w="32616" h="548640">
                <a:moveTo>
                  <a:pt x="0" y="0"/>
                </a:moveTo>
                <a:cubicBezTo>
                  <a:pt x="13914" y="121257"/>
                  <a:pt x="27829" y="242514"/>
                  <a:pt x="31805" y="333954"/>
                </a:cubicBezTo>
                <a:cubicBezTo>
                  <a:pt x="35781" y="425394"/>
                  <a:pt x="23854" y="548640"/>
                  <a:pt x="23854" y="54864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33"/>
          <p:cNvSpPr/>
          <p:nvPr/>
        </p:nvSpPr>
        <p:spPr>
          <a:xfrm>
            <a:off x="5581816" y="3093057"/>
            <a:ext cx="2306309" cy="485030"/>
          </a:xfrm>
          <a:custGeom>
            <a:avLst/>
            <a:gdLst>
              <a:gd name="connsiteX0" fmla="*/ 0 w 2306309"/>
              <a:gd name="connsiteY0" fmla="*/ 0 h 485030"/>
              <a:gd name="connsiteX1" fmla="*/ 71561 w 2306309"/>
              <a:gd name="connsiteY1" fmla="*/ 437322 h 485030"/>
              <a:gd name="connsiteX2" fmla="*/ 326003 w 2306309"/>
              <a:gd name="connsiteY2" fmla="*/ 453225 h 485030"/>
              <a:gd name="connsiteX3" fmla="*/ 1152939 w 2306309"/>
              <a:gd name="connsiteY3" fmla="*/ 286247 h 485030"/>
              <a:gd name="connsiteX4" fmla="*/ 2250219 w 2306309"/>
              <a:gd name="connsiteY4" fmla="*/ 365760 h 485030"/>
              <a:gd name="connsiteX5" fmla="*/ 2059387 w 2306309"/>
              <a:gd name="connsiteY5" fmla="*/ 270345 h 485030"/>
              <a:gd name="connsiteX6" fmla="*/ 2305878 w 2306309"/>
              <a:gd name="connsiteY6" fmla="*/ 397566 h 485030"/>
              <a:gd name="connsiteX7" fmla="*/ 2107095 w 2306309"/>
              <a:gd name="connsiteY7" fmla="*/ 485030 h 485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06309" h="485030">
                <a:moveTo>
                  <a:pt x="0" y="0"/>
                </a:moveTo>
                <a:cubicBezTo>
                  <a:pt x="8613" y="180892"/>
                  <a:pt x="17227" y="361785"/>
                  <a:pt x="71561" y="437322"/>
                </a:cubicBezTo>
                <a:cubicBezTo>
                  <a:pt x="125895" y="512859"/>
                  <a:pt x="145773" y="478404"/>
                  <a:pt x="326003" y="453225"/>
                </a:cubicBezTo>
                <a:cubicBezTo>
                  <a:pt x="506233" y="428046"/>
                  <a:pt x="832236" y="300825"/>
                  <a:pt x="1152939" y="286247"/>
                </a:cubicBezTo>
                <a:cubicBezTo>
                  <a:pt x="1473642" y="271669"/>
                  <a:pt x="2099144" y="368410"/>
                  <a:pt x="2250219" y="365760"/>
                </a:cubicBezTo>
                <a:cubicBezTo>
                  <a:pt x="2401294" y="363110"/>
                  <a:pt x="2050111" y="265044"/>
                  <a:pt x="2059387" y="270345"/>
                </a:cubicBezTo>
                <a:cubicBezTo>
                  <a:pt x="2068663" y="275646"/>
                  <a:pt x="2297927" y="361785"/>
                  <a:pt x="2305878" y="397566"/>
                </a:cubicBezTo>
                <a:cubicBezTo>
                  <a:pt x="2313829" y="433347"/>
                  <a:pt x="2210462" y="459188"/>
                  <a:pt x="2107095" y="485030"/>
                </a:cubicBez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34"/>
          <p:cNvSpPr/>
          <p:nvPr/>
        </p:nvSpPr>
        <p:spPr>
          <a:xfrm>
            <a:off x="4452730" y="4373217"/>
            <a:ext cx="3463489" cy="405517"/>
          </a:xfrm>
          <a:custGeom>
            <a:avLst/>
            <a:gdLst>
              <a:gd name="connsiteX0" fmla="*/ 0 w 3463489"/>
              <a:gd name="connsiteY0" fmla="*/ 405517 h 405517"/>
              <a:gd name="connsiteX1" fmla="*/ 214686 w 3463489"/>
              <a:gd name="connsiteY1" fmla="*/ 151075 h 405517"/>
              <a:gd name="connsiteX2" fmla="*/ 1097280 w 3463489"/>
              <a:gd name="connsiteY2" fmla="*/ 119270 h 405517"/>
              <a:gd name="connsiteX3" fmla="*/ 2393343 w 3463489"/>
              <a:gd name="connsiteY3" fmla="*/ 127221 h 405517"/>
              <a:gd name="connsiteX4" fmla="*/ 3411110 w 3463489"/>
              <a:gd name="connsiteY4" fmla="*/ 103367 h 405517"/>
              <a:gd name="connsiteX5" fmla="*/ 3220279 w 3463489"/>
              <a:gd name="connsiteY5" fmla="*/ 0 h 405517"/>
              <a:gd name="connsiteX6" fmla="*/ 3458818 w 3463489"/>
              <a:gd name="connsiteY6" fmla="*/ 103367 h 405517"/>
              <a:gd name="connsiteX7" fmla="*/ 3355451 w 3463489"/>
              <a:gd name="connsiteY7" fmla="*/ 198783 h 4055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63489" h="405517">
                <a:moveTo>
                  <a:pt x="0" y="405517"/>
                </a:moveTo>
                <a:cubicBezTo>
                  <a:pt x="15903" y="302150"/>
                  <a:pt x="31806" y="198783"/>
                  <a:pt x="214686" y="151075"/>
                </a:cubicBezTo>
                <a:cubicBezTo>
                  <a:pt x="397566" y="103367"/>
                  <a:pt x="1097280" y="119270"/>
                  <a:pt x="1097280" y="119270"/>
                </a:cubicBezTo>
                <a:lnTo>
                  <a:pt x="2393343" y="127221"/>
                </a:lnTo>
                <a:cubicBezTo>
                  <a:pt x="2778981" y="124570"/>
                  <a:pt x="3273287" y="124571"/>
                  <a:pt x="3411110" y="103367"/>
                </a:cubicBezTo>
                <a:cubicBezTo>
                  <a:pt x="3548933" y="82163"/>
                  <a:pt x="3212328" y="0"/>
                  <a:pt x="3220279" y="0"/>
                </a:cubicBezTo>
                <a:cubicBezTo>
                  <a:pt x="3228230" y="0"/>
                  <a:pt x="3436289" y="70236"/>
                  <a:pt x="3458818" y="103367"/>
                </a:cubicBezTo>
                <a:cubicBezTo>
                  <a:pt x="3481347" y="136497"/>
                  <a:pt x="3418399" y="167640"/>
                  <a:pt x="3355451" y="198783"/>
                </a:cubicBez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8112982" y="3340873"/>
            <a:ext cx="2124299" cy="338554"/>
          </a:xfrm>
          <a:prstGeom prst="rect">
            <a:avLst/>
          </a:prstGeom>
          <a:noFill/>
        </p:spPr>
        <p:txBody>
          <a:bodyPr wrap="none" rtlCol="0">
            <a:spAutoFit/>
          </a:bodyPr>
          <a:lstStyle/>
          <a:p>
            <a:r>
              <a:rPr lang="en-US" sz="1600" dirty="0" smtClean="0">
                <a:latin typeface="AhnbergHand" charset="0"/>
                <a:ea typeface="AhnbergHand" charset="0"/>
                <a:cs typeface="AhnbergHand" charset="0"/>
              </a:rPr>
              <a:t>IPv6 DNS Server</a:t>
            </a:r>
            <a:endParaRPr lang="en-US" sz="1600" dirty="0">
              <a:latin typeface="AhnbergHand" charset="0"/>
              <a:ea typeface="AhnbergHand" charset="0"/>
              <a:cs typeface="AhnbergHand" charset="0"/>
            </a:endParaRPr>
          </a:p>
        </p:txBody>
      </p:sp>
      <p:sp>
        <p:nvSpPr>
          <p:cNvPr id="7" name="TextBox 6"/>
          <p:cNvSpPr txBox="1"/>
          <p:nvPr/>
        </p:nvSpPr>
        <p:spPr>
          <a:xfrm>
            <a:off x="8112982" y="4304306"/>
            <a:ext cx="2478564" cy="338554"/>
          </a:xfrm>
          <a:prstGeom prst="rect">
            <a:avLst/>
          </a:prstGeom>
          <a:noFill/>
        </p:spPr>
        <p:txBody>
          <a:bodyPr wrap="none" rtlCol="0">
            <a:spAutoFit/>
          </a:bodyPr>
          <a:lstStyle/>
          <a:p>
            <a:r>
              <a:rPr lang="en-US" sz="1600" dirty="0" smtClean="0">
                <a:latin typeface="AhnbergHand" charset="0"/>
                <a:ea typeface="AhnbergHand" charset="0"/>
                <a:cs typeface="AhnbergHand" charset="0"/>
              </a:rPr>
              <a:t>IPv6 NGINX Server</a:t>
            </a:r>
            <a:endParaRPr lang="en-US" sz="1600" dirty="0">
              <a:latin typeface="AhnbergHand" charset="0"/>
              <a:ea typeface="AhnbergHand" charset="0"/>
              <a:cs typeface="AhnbergHand" charset="0"/>
            </a:endParaRPr>
          </a:p>
        </p:txBody>
      </p:sp>
      <p:sp>
        <p:nvSpPr>
          <p:cNvPr id="13" name="Freeform 12"/>
          <p:cNvSpPr/>
          <p:nvPr/>
        </p:nvSpPr>
        <p:spPr>
          <a:xfrm>
            <a:off x="7981954" y="3274738"/>
            <a:ext cx="2330889" cy="430623"/>
          </a:xfrm>
          <a:custGeom>
            <a:avLst/>
            <a:gdLst>
              <a:gd name="connsiteX0" fmla="*/ 1647076 w 1733129"/>
              <a:gd name="connsiteY0" fmla="*/ 1199 h 430623"/>
              <a:gd name="connsiteX1" fmla="*/ 152230 w 1733129"/>
              <a:gd name="connsiteY1" fmla="*/ 1199 h 430623"/>
              <a:gd name="connsiteX2" fmla="*/ 40912 w 1733129"/>
              <a:gd name="connsiteY2" fmla="*/ 40956 h 430623"/>
              <a:gd name="connsiteX3" fmla="*/ 72717 w 1733129"/>
              <a:gd name="connsiteY3" fmla="*/ 374911 h 430623"/>
              <a:gd name="connsiteX4" fmla="*/ 144279 w 1733129"/>
              <a:gd name="connsiteY4" fmla="*/ 398765 h 430623"/>
              <a:gd name="connsiteX5" fmla="*/ 1416488 w 1733129"/>
              <a:gd name="connsiteY5" fmla="*/ 430570 h 430623"/>
              <a:gd name="connsiteX6" fmla="*/ 1702735 w 1733129"/>
              <a:gd name="connsiteY6" fmla="*/ 390813 h 430623"/>
              <a:gd name="connsiteX7" fmla="*/ 1726589 w 1733129"/>
              <a:gd name="connsiteY7" fmla="*/ 374911 h 430623"/>
              <a:gd name="connsiteX8" fmla="*/ 1718637 w 1733129"/>
              <a:gd name="connsiteY8" fmla="*/ 48907 h 43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33129" h="430623">
                <a:moveTo>
                  <a:pt x="1647076" y="1199"/>
                </a:moveTo>
                <a:lnTo>
                  <a:pt x="152230" y="1199"/>
                </a:lnTo>
                <a:cubicBezTo>
                  <a:pt x="-115464" y="7825"/>
                  <a:pt x="54164" y="-21329"/>
                  <a:pt x="40912" y="40956"/>
                </a:cubicBezTo>
                <a:cubicBezTo>
                  <a:pt x="27660" y="103241"/>
                  <a:pt x="55489" y="315276"/>
                  <a:pt x="72717" y="374911"/>
                </a:cubicBezTo>
                <a:cubicBezTo>
                  <a:pt x="89945" y="434546"/>
                  <a:pt x="-79683" y="389489"/>
                  <a:pt x="144279" y="398765"/>
                </a:cubicBezTo>
                <a:cubicBezTo>
                  <a:pt x="368241" y="408041"/>
                  <a:pt x="1156745" y="431895"/>
                  <a:pt x="1416488" y="430570"/>
                </a:cubicBezTo>
                <a:cubicBezTo>
                  <a:pt x="1676231" y="429245"/>
                  <a:pt x="1651052" y="400090"/>
                  <a:pt x="1702735" y="390813"/>
                </a:cubicBezTo>
                <a:cubicBezTo>
                  <a:pt x="1754419" y="381537"/>
                  <a:pt x="1723939" y="431895"/>
                  <a:pt x="1726589" y="374911"/>
                </a:cubicBezTo>
                <a:cubicBezTo>
                  <a:pt x="1729239" y="317927"/>
                  <a:pt x="1718637" y="48907"/>
                  <a:pt x="1718637" y="4890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13"/>
          <p:cNvSpPr/>
          <p:nvPr/>
        </p:nvSpPr>
        <p:spPr>
          <a:xfrm>
            <a:off x="8046719" y="4206240"/>
            <a:ext cx="2544827" cy="520371"/>
          </a:xfrm>
          <a:custGeom>
            <a:avLst/>
            <a:gdLst>
              <a:gd name="connsiteX0" fmla="*/ 0 w 2098602"/>
              <a:gd name="connsiteY0" fmla="*/ 0 h 520371"/>
              <a:gd name="connsiteX1" fmla="*/ 7951 w 2098602"/>
              <a:gd name="connsiteY1" fmla="*/ 190831 h 520371"/>
              <a:gd name="connsiteX2" fmla="*/ 23854 w 2098602"/>
              <a:gd name="connsiteY2" fmla="*/ 477078 h 520371"/>
              <a:gd name="connsiteX3" fmla="*/ 111318 w 2098602"/>
              <a:gd name="connsiteY3" fmla="*/ 485030 h 520371"/>
              <a:gd name="connsiteX4" fmla="*/ 787179 w 2098602"/>
              <a:gd name="connsiteY4" fmla="*/ 500932 h 520371"/>
              <a:gd name="connsiteX5" fmla="*/ 1940118 w 2098602"/>
              <a:gd name="connsiteY5" fmla="*/ 492981 h 520371"/>
              <a:gd name="connsiteX6" fmla="*/ 2091193 w 2098602"/>
              <a:gd name="connsiteY6" fmla="*/ 492981 h 520371"/>
              <a:gd name="connsiteX7" fmla="*/ 2075290 w 2098602"/>
              <a:gd name="connsiteY7" fmla="*/ 119270 h 520371"/>
              <a:gd name="connsiteX8" fmla="*/ 2075290 w 2098602"/>
              <a:gd name="connsiteY8" fmla="*/ 47708 h 520371"/>
              <a:gd name="connsiteX9" fmla="*/ 1987826 w 2098602"/>
              <a:gd name="connsiteY9" fmla="*/ 47708 h 520371"/>
              <a:gd name="connsiteX10" fmla="*/ 71562 w 2098602"/>
              <a:gd name="connsiteY10" fmla="*/ 31805 h 520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098602" h="520371">
                <a:moveTo>
                  <a:pt x="0" y="0"/>
                </a:moveTo>
                <a:cubicBezTo>
                  <a:pt x="1987" y="55659"/>
                  <a:pt x="3975" y="111318"/>
                  <a:pt x="7951" y="190831"/>
                </a:cubicBezTo>
                <a:cubicBezTo>
                  <a:pt x="11927" y="270344"/>
                  <a:pt x="6626" y="428045"/>
                  <a:pt x="23854" y="477078"/>
                </a:cubicBezTo>
                <a:cubicBezTo>
                  <a:pt x="41082" y="526111"/>
                  <a:pt x="111318" y="485030"/>
                  <a:pt x="111318" y="485030"/>
                </a:cubicBezTo>
                <a:lnTo>
                  <a:pt x="787179" y="500932"/>
                </a:lnTo>
                <a:lnTo>
                  <a:pt x="1940118" y="492981"/>
                </a:lnTo>
                <a:cubicBezTo>
                  <a:pt x="2157454" y="491656"/>
                  <a:pt x="2068664" y="555266"/>
                  <a:pt x="2091193" y="492981"/>
                </a:cubicBezTo>
                <a:cubicBezTo>
                  <a:pt x="2113722" y="430696"/>
                  <a:pt x="2077940" y="193482"/>
                  <a:pt x="2075290" y="119270"/>
                </a:cubicBezTo>
                <a:cubicBezTo>
                  <a:pt x="2072640" y="45058"/>
                  <a:pt x="2089867" y="59635"/>
                  <a:pt x="2075290" y="47708"/>
                </a:cubicBezTo>
                <a:cubicBezTo>
                  <a:pt x="2060713" y="35781"/>
                  <a:pt x="1987826" y="47708"/>
                  <a:pt x="1987826" y="47708"/>
                </a:cubicBezTo>
                <a:lnTo>
                  <a:pt x="71562" y="31805"/>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804877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7559" y="273817"/>
            <a:ext cx="11293476" cy="584775"/>
          </a:xfrm>
          <a:prstGeom prst="rect">
            <a:avLst/>
          </a:prstGeom>
          <a:noFill/>
        </p:spPr>
        <p:txBody>
          <a:bodyPr wrap="none" rtlCol="0">
            <a:spAutoFit/>
          </a:bodyPr>
          <a:lstStyle/>
          <a:p>
            <a:r>
              <a:rPr lang="en-US" sz="3200" dirty="0" smtClean="0">
                <a:solidFill>
                  <a:srgbClr val="0070C0"/>
                </a:solidFill>
                <a:latin typeface="Powderfinger Type" charset="0"/>
                <a:ea typeface="Powderfinger Type" charset="0"/>
                <a:cs typeface="Powderfinger Type" charset="0"/>
              </a:rPr>
              <a:t>IPv6 Fragmentation Extension Header Handling </a:t>
            </a:r>
            <a:endParaRPr lang="en-US" sz="3200" dirty="0">
              <a:solidFill>
                <a:srgbClr val="0070C0"/>
              </a:solidFill>
              <a:latin typeface="Powderfinger Type" charset="0"/>
              <a:ea typeface="Powderfinger Type" charset="0"/>
              <a:cs typeface="Powderfinger Type" charset="0"/>
            </a:endParaRPr>
          </a:p>
        </p:txBody>
      </p:sp>
      <p:sp>
        <p:nvSpPr>
          <p:cNvPr id="3" name="TextBox 2"/>
          <p:cNvSpPr txBox="1"/>
          <p:nvPr/>
        </p:nvSpPr>
        <p:spPr>
          <a:xfrm>
            <a:off x="1627165" y="1790617"/>
            <a:ext cx="8892412" cy="2308324"/>
          </a:xfrm>
          <a:prstGeom prst="rect">
            <a:avLst/>
          </a:prstGeom>
          <a:noFill/>
        </p:spPr>
        <p:txBody>
          <a:bodyPr wrap="square" rtlCol="0">
            <a:spAutoFit/>
          </a:bodyPr>
          <a:lstStyle/>
          <a:p>
            <a:endParaRPr lang="en-US" dirty="0">
              <a:latin typeface="AhnbergHand" charset="0"/>
              <a:ea typeface="AhnbergHand" charset="0"/>
              <a:cs typeface="AhnbergHand" charset="0"/>
            </a:endParaRPr>
          </a:p>
          <a:p>
            <a:r>
              <a:rPr lang="en-US" dirty="0" smtClean="0">
                <a:latin typeface="AhnbergHand" charset="0"/>
                <a:ea typeface="AhnbergHand" charset="0"/>
                <a:cs typeface="AhnbergHand" charset="0"/>
              </a:rPr>
              <a:t>Our experiments across some 40M individual sample points:</a:t>
            </a:r>
          </a:p>
          <a:p>
            <a:endParaRPr lang="en-US" dirty="0" smtClean="0">
              <a:latin typeface="AhnbergHand" charset="0"/>
              <a:ea typeface="AhnbergHand" charset="0"/>
              <a:cs typeface="AhnbergHand" charset="0"/>
            </a:endParaRPr>
          </a:p>
          <a:p>
            <a:pPr lvl="1"/>
            <a:r>
              <a:rPr lang="en-US" dirty="0" smtClean="0">
                <a:latin typeface="AhnbergHand" charset="0"/>
                <a:ea typeface="AhnbergHand" charset="0"/>
                <a:cs typeface="AhnbergHand" charset="0"/>
              </a:rPr>
              <a:t>37% of end users who used IPv6-capable DNS resolvers could not receive a fragmented IPv6 response</a:t>
            </a:r>
          </a:p>
          <a:p>
            <a:pPr lvl="1"/>
            <a:endParaRPr lang="en-US" dirty="0">
              <a:latin typeface="AhnbergHand" charset="0"/>
              <a:ea typeface="AhnbergHand" charset="0"/>
              <a:cs typeface="AhnbergHand" charset="0"/>
            </a:endParaRPr>
          </a:p>
          <a:p>
            <a:pPr lvl="1"/>
            <a:r>
              <a:rPr lang="en-US" dirty="0" smtClean="0">
                <a:latin typeface="AhnbergHand" charset="0"/>
                <a:ea typeface="AhnbergHand" charset="0"/>
                <a:cs typeface="AhnbergHand" charset="0"/>
              </a:rPr>
              <a:t>20% of IPv6-capable end users could not receive a fragmented IPv6 packet</a:t>
            </a:r>
          </a:p>
        </p:txBody>
      </p:sp>
      <p:sp>
        <p:nvSpPr>
          <p:cNvPr id="6" name="Freeform 5"/>
          <p:cNvSpPr/>
          <p:nvPr/>
        </p:nvSpPr>
        <p:spPr>
          <a:xfrm>
            <a:off x="1977202" y="2570617"/>
            <a:ext cx="890673" cy="387268"/>
          </a:xfrm>
          <a:custGeom>
            <a:avLst/>
            <a:gdLst>
              <a:gd name="connsiteX0" fmla="*/ 694436 w 890673"/>
              <a:gd name="connsiteY0" fmla="*/ 355463 h 387268"/>
              <a:gd name="connsiteX1" fmla="*/ 853462 w 890673"/>
              <a:gd name="connsiteY1" fmla="*/ 61265 h 387268"/>
              <a:gd name="connsiteX2" fmla="*/ 74235 w 890673"/>
              <a:gd name="connsiteY2" fmla="*/ 21508 h 387268"/>
              <a:gd name="connsiteX3" fmla="*/ 82186 w 890673"/>
              <a:gd name="connsiteY3" fmla="*/ 323658 h 387268"/>
              <a:gd name="connsiteX4" fmla="*/ 519508 w 890673"/>
              <a:gd name="connsiteY4" fmla="*/ 387268 h 3872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90673" h="387268">
                <a:moveTo>
                  <a:pt x="694436" y="355463"/>
                </a:moveTo>
                <a:cubicBezTo>
                  <a:pt x="825632" y="236193"/>
                  <a:pt x="956829" y="116924"/>
                  <a:pt x="853462" y="61265"/>
                </a:cubicBezTo>
                <a:cubicBezTo>
                  <a:pt x="750095" y="5606"/>
                  <a:pt x="202781" y="-22224"/>
                  <a:pt x="74235" y="21508"/>
                </a:cubicBezTo>
                <a:cubicBezTo>
                  <a:pt x="-54311" y="65240"/>
                  <a:pt x="7974" y="262698"/>
                  <a:pt x="82186" y="323658"/>
                </a:cubicBezTo>
                <a:cubicBezTo>
                  <a:pt x="156398" y="384618"/>
                  <a:pt x="519508" y="387268"/>
                  <a:pt x="519508" y="387268"/>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1977202" y="3414781"/>
            <a:ext cx="890673" cy="387268"/>
          </a:xfrm>
          <a:custGeom>
            <a:avLst/>
            <a:gdLst>
              <a:gd name="connsiteX0" fmla="*/ 694436 w 890673"/>
              <a:gd name="connsiteY0" fmla="*/ 355463 h 387268"/>
              <a:gd name="connsiteX1" fmla="*/ 853462 w 890673"/>
              <a:gd name="connsiteY1" fmla="*/ 61265 h 387268"/>
              <a:gd name="connsiteX2" fmla="*/ 74235 w 890673"/>
              <a:gd name="connsiteY2" fmla="*/ 21508 h 387268"/>
              <a:gd name="connsiteX3" fmla="*/ 82186 w 890673"/>
              <a:gd name="connsiteY3" fmla="*/ 323658 h 387268"/>
              <a:gd name="connsiteX4" fmla="*/ 519508 w 890673"/>
              <a:gd name="connsiteY4" fmla="*/ 387268 h 3872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90673" h="387268">
                <a:moveTo>
                  <a:pt x="694436" y="355463"/>
                </a:moveTo>
                <a:cubicBezTo>
                  <a:pt x="825632" y="236193"/>
                  <a:pt x="956829" y="116924"/>
                  <a:pt x="853462" y="61265"/>
                </a:cubicBezTo>
                <a:cubicBezTo>
                  <a:pt x="750095" y="5606"/>
                  <a:pt x="202781" y="-22224"/>
                  <a:pt x="74235" y="21508"/>
                </a:cubicBezTo>
                <a:cubicBezTo>
                  <a:pt x="-54311" y="65240"/>
                  <a:pt x="7974" y="262698"/>
                  <a:pt x="82186" y="323658"/>
                </a:cubicBezTo>
                <a:cubicBezTo>
                  <a:pt x="156398" y="384618"/>
                  <a:pt x="519508" y="387268"/>
                  <a:pt x="519508" y="387268"/>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68107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7559" y="273817"/>
            <a:ext cx="9565439" cy="584775"/>
          </a:xfrm>
          <a:prstGeom prst="rect">
            <a:avLst/>
          </a:prstGeom>
          <a:noFill/>
        </p:spPr>
        <p:txBody>
          <a:bodyPr wrap="none" rtlCol="0">
            <a:spAutoFit/>
          </a:bodyPr>
          <a:lstStyle/>
          <a:p>
            <a:r>
              <a:rPr lang="en-US" sz="3200" dirty="0" smtClean="0">
                <a:solidFill>
                  <a:srgbClr val="0070C0"/>
                </a:solidFill>
                <a:latin typeface="Powderfinger Type" charset="0"/>
                <a:ea typeface="Powderfinger Type" charset="0"/>
                <a:cs typeface="Powderfinger Type" charset="0"/>
              </a:rPr>
              <a:t>IPv6 Fragmentation is very unreliable </a:t>
            </a:r>
            <a:endParaRPr lang="en-US" sz="3200" dirty="0">
              <a:solidFill>
                <a:srgbClr val="0070C0"/>
              </a:solidFill>
              <a:latin typeface="Powderfinger Type" charset="0"/>
              <a:ea typeface="Powderfinger Type" charset="0"/>
              <a:cs typeface="Powderfinger Type" charset="0"/>
            </a:endParaRPr>
          </a:p>
        </p:txBody>
      </p:sp>
      <p:sp>
        <p:nvSpPr>
          <p:cNvPr id="3" name="TextBox 2"/>
          <p:cNvSpPr txBox="1"/>
          <p:nvPr/>
        </p:nvSpPr>
        <p:spPr>
          <a:xfrm>
            <a:off x="1625018" y="997511"/>
            <a:ext cx="8377722" cy="3970318"/>
          </a:xfrm>
          <a:prstGeom prst="rect">
            <a:avLst/>
          </a:prstGeom>
          <a:noFill/>
        </p:spPr>
        <p:txBody>
          <a:bodyPr wrap="square" rtlCol="0">
            <a:spAutoFit/>
          </a:bodyPr>
          <a:lstStyle/>
          <a:p>
            <a:r>
              <a:rPr lang="en-US" dirty="0" smtClean="0">
                <a:solidFill>
                  <a:schemeClr val="accent4">
                    <a:lumMod val="50000"/>
                  </a:schemeClr>
                </a:solidFill>
                <a:latin typeface="AhnbergHand" charset="0"/>
                <a:ea typeface="AhnbergHand" charset="0"/>
                <a:cs typeface="AhnbergHand" charset="0"/>
              </a:rPr>
              <a:t>Why don</a:t>
            </a:r>
            <a:r>
              <a:rPr lang="mr-IN" dirty="0" smtClean="0">
                <a:solidFill>
                  <a:schemeClr val="accent4">
                    <a:lumMod val="50000"/>
                  </a:schemeClr>
                </a:solidFill>
                <a:latin typeface="AhnbergHand" charset="0"/>
                <a:ea typeface="AhnbergHand" charset="0"/>
                <a:cs typeface="AhnbergHand" charset="0"/>
              </a:rPr>
              <a:t>’</a:t>
            </a:r>
            <a:r>
              <a:rPr lang="en-US" dirty="0" smtClean="0">
                <a:solidFill>
                  <a:schemeClr val="accent4">
                    <a:lumMod val="50000"/>
                  </a:schemeClr>
                </a:solidFill>
                <a:latin typeface="AhnbergHand" charset="0"/>
                <a:ea typeface="AhnbergHand" charset="0"/>
                <a:cs typeface="AhnbergHand" charset="0"/>
              </a:rPr>
              <a:t>t we see this unreliability in today’s IPv6 networks affecting user transactions?</a:t>
            </a:r>
          </a:p>
          <a:p>
            <a:endParaRPr lang="en-US" dirty="0">
              <a:latin typeface="AhnbergHand" charset="0"/>
              <a:ea typeface="AhnbergHand" charset="0"/>
              <a:cs typeface="AhnbergHand" charset="0"/>
            </a:endParaRPr>
          </a:p>
          <a:p>
            <a:r>
              <a:rPr lang="en-US" dirty="0" smtClean="0">
                <a:latin typeface="AhnbergHand" charset="0"/>
                <a:ea typeface="AhnbergHand" charset="0"/>
                <a:cs typeface="AhnbergHand" charset="0"/>
              </a:rPr>
              <a:t>Because IPv4 papers over the problem!</a:t>
            </a:r>
          </a:p>
          <a:p>
            <a:endParaRPr lang="en-US" dirty="0">
              <a:latin typeface="AhnbergHand" charset="0"/>
              <a:ea typeface="AhnbergHand" charset="0"/>
              <a:cs typeface="AhnbergHand" charset="0"/>
            </a:endParaRPr>
          </a:p>
          <a:p>
            <a:r>
              <a:rPr lang="en-US" dirty="0" smtClean="0">
                <a:latin typeface="AhnbergHand" charset="0"/>
                <a:ea typeface="AhnbergHand" charset="0"/>
                <a:cs typeface="AhnbergHand" charset="0"/>
              </a:rPr>
              <a:t>In a Dual-Stack environment there is always the option to flip to use IPv4 if you are stuck with Ipv6.</a:t>
            </a:r>
          </a:p>
          <a:p>
            <a:endParaRPr lang="en-US" dirty="0">
              <a:latin typeface="AhnbergHand" charset="0"/>
              <a:ea typeface="AhnbergHand" charset="0"/>
              <a:cs typeface="AhnbergHand" charset="0"/>
            </a:endParaRPr>
          </a:p>
          <a:p>
            <a:pPr lvl="1"/>
            <a:r>
              <a:rPr lang="en-US" dirty="0" smtClean="0">
                <a:latin typeface="AhnbergHand" charset="0"/>
                <a:ea typeface="AhnbergHand" charset="0"/>
                <a:cs typeface="AhnbergHand" charset="0"/>
              </a:rPr>
              <a:t>The DNS does this, and Happy Eyeballs does this</a:t>
            </a:r>
          </a:p>
          <a:p>
            <a:endParaRPr lang="en-US" dirty="0">
              <a:latin typeface="AhnbergHand" charset="0"/>
              <a:ea typeface="AhnbergHand" charset="0"/>
              <a:cs typeface="AhnbergHand" charset="0"/>
            </a:endParaRPr>
          </a:p>
          <a:p>
            <a:r>
              <a:rPr lang="en-US" dirty="0" smtClean="0">
                <a:latin typeface="AhnbergHand" charset="0"/>
                <a:ea typeface="AhnbergHand" charset="0"/>
                <a:cs typeface="AhnbergHand" charset="0"/>
              </a:rPr>
              <a:t>So there is no user-visible problem in a dual stack environment</a:t>
            </a:r>
          </a:p>
          <a:p>
            <a:endParaRPr lang="en-US" dirty="0">
              <a:latin typeface="AhnbergHand" charset="0"/>
              <a:ea typeface="AhnbergHand" charset="0"/>
              <a:cs typeface="AhnbergHand" charset="0"/>
            </a:endParaRPr>
          </a:p>
          <a:p>
            <a:r>
              <a:rPr lang="en-US" dirty="0" smtClean="0">
                <a:solidFill>
                  <a:srgbClr val="FF0000"/>
                </a:solidFill>
                <a:latin typeface="AhnbergHand" charset="0"/>
                <a:ea typeface="AhnbergHand" charset="0"/>
                <a:cs typeface="AhnbergHand" charset="0"/>
              </a:rPr>
              <a:t>This means that there is no urgent imperative to correct these underlying problems in deployed IPv6 networks</a:t>
            </a:r>
          </a:p>
        </p:txBody>
      </p:sp>
      <p:sp>
        <p:nvSpPr>
          <p:cNvPr id="4" name="TextBox 3"/>
          <p:cNvSpPr txBox="1"/>
          <p:nvPr/>
        </p:nvSpPr>
        <p:spPr>
          <a:xfrm>
            <a:off x="1238666" y="5114441"/>
            <a:ext cx="9881947" cy="1077218"/>
          </a:xfrm>
          <a:prstGeom prst="rect">
            <a:avLst/>
          </a:prstGeom>
          <a:noFill/>
        </p:spPr>
        <p:txBody>
          <a:bodyPr wrap="square" rtlCol="0">
            <a:spAutoFit/>
          </a:bodyPr>
          <a:lstStyle/>
          <a:p>
            <a:r>
              <a:rPr lang="en-US" sz="3200" dirty="0">
                <a:solidFill>
                  <a:srgbClr val="0070C0"/>
                </a:solidFill>
                <a:latin typeface="Powderfinger Type" charset="0"/>
                <a:ea typeface="Powderfinger Type" charset="0"/>
                <a:cs typeface="Powderfinger Type" charset="0"/>
              </a:rPr>
              <a:t>T</a:t>
            </a:r>
            <a:r>
              <a:rPr lang="en-US" sz="3200" dirty="0" smtClean="0">
                <a:solidFill>
                  <a:srgbClr val="0070C0"/>
                </a:solidFill>
                <a:latin typeface="Powderfinger Type" charset="0"/>
                <a:ea typeface="Powderfinger Type" charset="0"/>
                <a:cs typeface="Powderfinger Type" charset="0"/>
              </a:rPr>
              <a:t>here is little in the way of practical incentives to fix this today!</a:t>
            </a:r>
            <a:endParaRPr lang="en-US" sz="3200" dirty="0">
              <a:solidFill>
                <a:srgbClr val="0070C0"/>
              </a:solidFill>
              <a:latin typeface="Powderfinger Type" charset="0"/>
              <a:ea typeface="Powderfinger Type" charset="0"/>
              <a:cs typeface="Powderfinger Type" charset="0"/>
            </a:endParaRPr>
          </a:p>
        </p:txBody>
      </p:sp>
    </p:spTree>
    <p:extLst>
      <p:ext uri="{BB962C8B-B14F-4D97-AF65-F5344CB8AC3E}">
        <p14:creationId xmlns:p14="http://schemas.microsoft.com/office/powerpoint/2010/main" val="2218036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7559" y="273817"/>
            <a:ext cx="8331127" cy="584775"/>
          </a:xfrm>
          <a:prstGeom prst="rect">
            <a:avLst/>
          </a:prstGeom>
          <a:noFill/>
        </p:spPr>
        <p:txBody>
          <a:bodyPr wrap="none" rtlCol="0">
            <a:spAutoFit/>
          </a:bodyPr>
          <a:lstStyle/>
          <a:p>
            <a:r>
              <a:rPr lang="en-US" sz="3200" dirty="0" smtClean="0">
                <a:solidFill>
                  <a:srgbClr val="0070C0"/>
                </a:solidFill>
                <a:latin typeface="Powderfinger Type" charset="0"/>
                <a:ea typeface="Powderfinger Type" charset="0"/>
                <a:cs typeface="Powderfinger Type" charset="0"/>
              </a:rPr>
              <a:t>Living without IPv6 Fragmentation</a:t>
            </a:r>
            <a:endParaRPr lang="en-US" sz="3200" dirty="0">
              <a:solidFill>
                <a:srgbClr val="0070C0"/>
              </a:solidFill>
              <a:latin typeface="Powderfinger Type" charset="0"/>
              <a:ea typeface="Powderfinger Type" charset="0"/>
              <a:cs typeface="Powderfinger Type" charset="0"/>
            </a:endParaRPr>
          </a:p>
        </p:txBody>
      </p:sp>
      <p:sp>
        <p:nvSpPr>
          <p:cNvPr id="3" name="TextBox 2"/>
          <p:cNvSpPr txBox="1"/>
          <p:nvPr/>
        </p:nvSpPr>
        <p:spPr>
          <a:xfrm>
            <a:off x="1990779" y="1347367"/>
            <a:ext cx="8377722" cy="2031325"/>
          </a:xfrm>
          <a:prstGeom prst="rect">
            <a:avLst/>
          </a:prstGeom>
          <a:noFill/>
        </p:spPr>
        <p:txBody>
          <a:bodyPr wrap="square" rtlCol="0">
            <a:spAutoFit/>
          </a:bodyPr>
          <a:lstStyle/>
          <a:p>
            <a:r>
              <a:rPr lang="en-US" dirty="0" smtClean="0">
                <a:latin typeface="AhnbergHand" charset="0"/>
                <a:ea typeface="AhnbergHand" charset="0"/>
                <a:cs typeface="AhnbergHand" charset="0"/>
              </a:rPr>
              <a:t>If we apparently don’t want to fix this, can we live with it?</a:t>
            </a:r>
          </a:p>
          <a:p>
            <a:endParaRPr lang="en-US" dirty="0">
              <a:latin typeface="AhnbergHand" charset="0"/>
              <a:ea typeface="AhnbergHand" charset="0"/>
              <a:cs typeface="AhnbergHand" charset="0"/>
            </a:endParaRPr>
          </a:p>
          <a:p>
            <a:r>
              <a:rPr lang="en-US" dirty="0" smtClean="0">
                <a:latin typeface="AhnbergHand" charset="0"/>
                <a:ea typeface="AhnbergHand" charset="0"/>
                <a:cs typeface="AhnbergHand" charset="0"/>
              </a:rPr>
              <a:t>We are living with it in a Dual Stack world, because Ipv4 just makes it all better!</a:t>
            </a:r>
          </a:p>
          <a:p>
            <a:endParaRPr lang="en-US" dirty="0">
              <a:latin typeface="AhnbergHand" charset="0"/>
              <a:ea typeface="AhnbergHand" charset="0"/>
              <a:cs typeface="AhnbergHand" charset="0"/>
            </a:endParaRPr>
          </a:p>
          <a:p>
            <a:r>
              <a:rPr lang="en-US" dirty="0" smtClean="0">
                <a:latin typeface="AhnbergHand" charset="0"/>
                <a:ea typeface="AhnbergHand" charset="0"/>
                <a:cs typeface="AhnbergHand" charset="0"/>
              </a:rPr>
              <a:t>But what happens when there is no Ipv4 left?</a:t>
            </a:r>
          </a:p>
          <a:p>
            <a:endParaRPr lang="en-US" dirty="0">
              <a:latin typeface="AhnbergHand" charset="0"/>
              <a:ea typeface="AhnbergHand" charset="0"/>
              <a:cs typeface="AhnbergHand" charset="0"/>
            </a:endParaRPr>
          </a:p>
        </p:txBody>
      </p:sp>
      <p:sp>
        <p:nvSpPr>
          <p:cNvPr id="4" name="TextBox 3"/>
          <p:cNvSpPr txBox="1"/>
          <p:nvPr/>
        </p:nvSpPr>
        <p:spPr>
          <a:xfrm>
            <a:off x="2512612" y="3792772"/>
            <a:ext cx="9104244" cy="1477328"/>
          </a:xfrm>
          <a:prstGeom prst="rect">
            <a:avLst/>
          </a:prstGeom>
          <a:noFill/>
        </p:spPr>
        <p:txBody>
          <a:bodyPr wrap="square" rtlCol="0">
            <a:spAutoFit/>
          </a:bodyPr>
          <a:lstStyle/>
          <a:p>
            <a:r>
              <a:rPr lang="en-US" dirty="0">
                <a:solidFill>
                  <a:schemeClr val="accent4">
                    <a:lumMod val="50000"/>
                  </a:schemeClr>
                </a:solidFill>
                <a:latin typeface="AhnbergHand" charset="0"/>
                <a:ea typeface="AhnbergHand" charset="0"/>
                <a:cs typeface="AhnbergHand" charset="0"/>
              </a:rPr>
              <a:t>TCP can work as long as IPv6 sessions use conservative </a:t>
            </a:r>
            <a:r>
              <a:rPr lang="en-US">
                <a:solidFill>
                  <a:schemeClr val="accent4">
                    <a:lumMod val="50000"/>
                  </a:schemeClr>
                </a:solidFill>
                <a:latin typeface="AhnbergHand" charset="0"/>
                <a:ea typeface="AhnbergHand" charset="0"/>
                <a:cs typeface="AhnbergHand" charset="0"/>
              </a:rPr>
              <a:t>MSS </a:t>
            </a:r>
            <a:r>
              <a:rPr lang="en-US" smtClean="0">
                <a:solidFill>
                  <a:schemeClr val="accent4">
                    <a:lumMod val="50000"/>
                  </a:schemeClr>
                </a:solidFill>
                <a:latin typeface="AhnbergHand" charset="0"/>
                <a:ea typeface="AhnbergHand" charset="0"/>
                <a:cs typeface="AhnbergHand" charset="0"/>
              </a:rPr>
              <a:t>sizes</a:t>
            </a:r>
            <a:endParaRPr lang="en-US" dirty="0">
              <a:solidFill>
                <a:schemeClr val="accent4">
                  <a:lumMod val="50000"/>
                </a:schemeClr>
              </a:solidFill>
              <a:latin typeface="AhnbergHand" charset="0"/>
              <a:ea typeface="AhnbergHand" charset="0"/>
              <a:cs typeface="AhnbergHand" charset="0"/>
            </a:endParaRPr>
          </a:p>
          <a:p>
            <a:endParaRPr lang="en-US" dirty="0">
              <a:solidFill>
                <a:schemeClr val="accent4">
                  <a:lumMod val="50000"/>
                </a:schemeClr>
              </a:solidFill>
              <a:latin typeface="AhnbergHand" charset="0"/>
              <a:ea typeface="AhnbergHand" charset="0"/>
              <a:cs typeface="AhnbergHand" charset="0"/>
            </a:endParaRPr>
          </a:p>
          <a:p>
            <a:r>
              <a:rPr lang="en-US" dirty="0">
                <a:solidFill>
                  <a:schemeClr val="accent4">
                    <a:lumMod val="50000"/>
                  </a:schemeClr>
                </a:solidFill>
                <a:latin typeface="AhnbergHand" charset="0"/>
                <a:ea typeface="AhnbergHand" charset="0"/>
                <a:cs typeface="AhnbergHand" charset="0"/>
              </a:rPr>
              <a:t>UDP can work as long as UDP packet sizes are capped so as to avoid fragmentation</a:t>
            </a:r>
          </a:p>
          <a:p>
            <a:endParaRPr lang="en-US" dirty="0"/>
          </a:p>
        </p:txBody>
      </p:sp>
      <p:sp>
        <p:nvSpPr>
          <p:cNvPr id="6" name="Freeform 5"/>
          <p:cNvSpPr/>
          <p:nvPr/>
        </p:nvSpPr>
        <p:spPr>
          <a:xfrm>
            <a:off x="2212909" y="4113142"/>
            <a:ext cx="9252871" cy="972096"/>
          </a:xfrm>
          <a:custGeom>
            <a:avLst/>
            <a:gdLst>
              <a:gd name="connsiteX0" fmla="*/ 1811729 w 8852414"/>
              <a:gd name="connsiteY0" fmla="*/ 80228 h 972096"/>
              <a:gd name="connsiteX1" fmla="*/ 571865 w 8852414"/>
              <a:gd name="connsiteY1" fmla="*/ 56980 h 972096"/>
              <a:gd name="connsiteX2" fmla="*/ 75919 w 8852414"/>
              <a:gd name="connsiteY2" fmla="*/ 723407 h 972096"/>
              <a:gd name="connsiteX3" fmla="*/ 2129444 w 8852414"/>
              <a:gd name="connsiteY3" fmla="*/ 971380 h 972096"/>
              <a:gd name="connsiteX4" fmla="*/ 8204780 w 8852414"/>
              <a:gd name="connsiteY4" fmla="*/ 785401 h 972096"/>
              <a:gd name="connsiteX5" fmla="*/ 8630983 w 8852414"/>
              <a:gd name="connsiteY5" fmla="*/ 413441 h 972096"/>
              <a:gd name="connsiteX6" fmla="*/ 7786326 w 8852414"/>
              <a:gd name="connsiteY6" fmla="*/ 149970 h 972096"/>
              <a:gd name="connsiteX7" fmla="*/ 2090699 w 8852414"/>
              <a:gd name="connsiteY7" fmla="*/ 134472 h 972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852414" h="972096">
                <a:moveTo>
                  <a:pt x="1811729" y="80228"/>
                </a:moveTo>
                <a:cubicBezTo>
                  <a:pt x="1336448" y="15006"/>
                  <a:pt x="861167" y="-50216"/>
                  <a:pt x="571865" y="56980"/>
                </a:cubicBezTo>
                <a:cubicBezTo>
                  <a:pt x="282563" y="164176"/>
                  <a:pt x="-183677" y="571007"/>
                  <a:pt x="75919" y="723407"/>
                </a:cubicBezTo>
                <a:cubicBezTo>
                  <a:pt x="335515" y="875807"/>
                  <a:pt x="774634" y="961048"/>
                  <a:pt x="2129444" y="971380"/>
                </a:cubicBezTo>
                <a:cubicBezTo>
                  <a:pt x="3484254" y="981712"/>
                  <a:pt x="7121190" y="878391"/>
                  <a:pt x="8204780" y="785401"/>
                </a:cubicBezTo>
                <a:cubicBezTo>
                  <a:pt x="9288370" y="692411"/>
                  <a:pt x="8700725" y="519346"/>
                  <a:pt x="8630983" y="413441"/>
                </a:cubicBezTo>
                <a:cubicBezTo>
                  <a:pt x="8561241" y="307536"/>
                  <a:pt x="8876373" y="196465"/>
                  <a:pt x="7786326" y="149970"/>
                </a:cubicBezTo>
                <a:cubicBezTo>
                  <a:pt x="6696279" y="103475"/>
                  <a:pt x="4393489" y="118973"/>
                  <a:pt x="2090699" y="13447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rot="21234266">
            <a:off x="3866538" y="5388801"/>
            <a:ext cx="5751896" cy="646331"/>
          </a:xfrm>
          <a:prstGeom prst="rect">
            <a:avLst/>
          </a:prstGeom>
          <a:solidFill>
            <a:schemeClr val="bg1"/>
          </a:solidFill>
        </p:spPr>
        <p:txBody>
          <a:bodyPr wrap="none" rtlCol="0">
            <a:spAutoFit/>
          </a:bodyPr>
          <a:lstStyle/>
          <a:p>
            <a:r>
              <a:rPr lang="en-US" dirty="0" smtClean="0">
                <a:solidFill>
                  <a:schemeClr val="accent2">
                    <a:lumMod val="75000"/>
                  </a:schemeClr>
                </a:solidFill>
                <a:latin typeface="AhnbergHand" charset="0"/>
                <a:ea typeface="AhnbergHand" charset="0"/>
                <a:cs typeface="AhnbergHand" charset="0"/>
              </a:rPr>
              <a:t>Who needs to use large UDP packets anyway?</a:t>
            </a:r>
          </a:p>
          <a:p>
            <a:endParaRPr lang="en-US" dirty="0">
              <a:solidFill>
                <a:schemeClr val="accent2">
                  <a:lumMod val="75000"/>
                </a:schemeClr>
              </a:solidFill>
              <a:latin typeface="AhnbergHand" charset="0"/>
              <a:ea typeface="AhnbergHand" charset="0"/>
              <a:cs typeface="AhnbergHand" charset="0"/>
            </a:endParaRPr>
          </a:p>
        </p:txBody>
      </p:sp>
      <p:sp>
        <p:nvSpPr>
          <p:cNvPr id="8" name="TextBox 7"/>
          <p:cNvSpPr txBox="1"/>
          <p:nvPr/>
        </p:nvSpPr>
        <p:spPr>
          <a:xfrm>
            <a:off x="6671146" y="5840654"/>
            <a:ext cx="2359941" cy="584775"/>
          </a:xfrm>
          <a:prstGeom prst="rect">
            <a:avLst/>
          </a:prstGeom>
          <a:noFill/>
        </p:spPr>
        <p:txBody>
          <a:bodyPr wrap="none" rtlCol="0">
            <a:spAutoFit/>
          </a:bodyPr>
          <a:lstStyle/>
          <a:p>
            <a:r>
              <a:rPr lang="en-US" sz="3200" smtClean="0">
                <a:solidFill>
                  <a:srgbClr val="FF0000"/>
                </a:solidFill>
                <a:latin typeface="AhnbergHand" charset="0"/>
                <a:ea typeface="AhnbergHand" charset="0"/>
                <a:cs typeface="AhnbergHand" charset="0"/>
              </a:rPr>
              <a:t>DNSSEC</a:t>
            </a:r>
            <a:r>
              <a:rPr lang="en-US" sz="3200" dirty="0" smtClean="0">
                <a:solidFill>
                  <a:srgbClr val="FF0000"/>
                </a:solidFill>
                <a:latin typeface="AhnbergHand" charset="0"/>
                <a:ea typeface="AhnbergHand" charset="0"/>
                <a:cs typeface="AhnbergHand" charset="0"/>
              </a:rPr>
              <a:t>!</a:t>
            </a:r>
            <a:endParaRPr lang="en-US" sz="3200" dirty="0">
              <a:solidFill>
                <a:srgbClr val="FF0000"/>
              </a:solidFill>
              <a:latin typeface="AhnbergHand" charset="0"/>
              <a:ea typeface="AhnbergHand" charset="0"/>
              <a:cs typeface="AhnbergHand" charset="0"/>
            </a:endParaRPr>
          </a:p>
        </p:txBody>
      </p:sp>
      <p:sp>
        <p:nvSpPr>
          <p:cNvPr id="9" name="Freeform 8"/>
          <p:cNvSpPr/>
          <p:nvPr/>
        </p:nvSpPr>
        <p:spPr>
          <a:xfrm>
            <a:off x="9086355" y="5950161"/>
            <a:ext cx="2226838" cy="365760"/>
          </a:xfrm>
          <a:custGeom>
            <a:avLst/>
            <a:gdLst>
              <a:gd name="connsiteX0" fmla="*/ 2226838 w 2226838"/>
              <a:gd name="connsiteY0" fmla="*/ 0 h 365760"/>
              <a:gd name="connsiteX1" fmla="*/ 231060 w 2226838"/>
              <a:gd name="connsiteY1" fmla="*/ 214686 h 365760"/>
              <a:gd name="connsiteX2" fmla="*/ 469600 w 2226838"/>
              <a:gd name="connsiteY2" fmla="*/ 15903 h 365760"/>
              <a:gd name="connsiteX3" fmla="*/ 473 w 2226838"/>
              <a:gd name="connsiteY3" fmla="*/ 230588 h 365760"/>
              <a:gd name="connsiteX4" fmla="*/ 374184 w 2226838"/>
              <a:gd name="connsiteY4" fmla="*/ 365760 h 3657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26838" h="365760">
                <a:moveTo>
                  <a:pt x="2226838" y="0"/>
                </a:moveTo>
                <a:cubicBezTo>
                  <a:pt x="1375385" y="106018"/>
                  <a:pt x="523933" y="212036"/>
                  <a:pt x="231060" y="214686"/>
                </a:cubicBezTo>
                <a:cubicBezTo>
                  <a:pt x="-61813" y="217337"/>
                  <a:pt x="508031" y="13253"/>
                  <a:pt x="469600" y="15903"/>
                </a:cubicBezTo>
                <a:cubicBezTo>
                  <a:pt x="431169" y="18553"/>
                  <a:pt x="16376" y="172279"/>
                  <a:pt x="473" y="230588"/>
                </a:cubicBezTo>
                <a:cubicBezTo>
                  <a:pt x="-15430" y="288897"/>
                  <a:pt x="374184" y="365760"/>
                  <a:pt x="374184" y="36576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rot="21367834">
            <a:off x="4442050" y="3053248"/>
            <a:ext cx="4847802" cy="369332"/>
          </a:xfrm>
          <a:prstGeom prst="rect">
            <a:avLst/>
          </a:prstGeom>
          <a:noFill/>
        </p:spPr>
        <p:txBody>
          <a:bodyPr wrap="none" rtlCol="0">
            <a:spAutoFit/>
          </a:bodyPr>
          <a:lstStyle/>
          <a:p>
            <a:r>
              <a:rPr lang="en-US" dirty="0" smtClean="0">
                <a:solidFill>
                  <a:srgbClr val="FF0000"/>
                </a:solidFill>
                <a:latin typeface="AhnbergHand" charset="0"/>
                <a:ea typeface="AhnbergHand" charset="0"/>
                <a:cs typeface="AhnbergHand" charset="0"/>
              </a:rPr>
              <a:t>We have to avoid IPv6 Fragmentation!</a:t>
            </a:r>
            <a:endParaRPr lang="en-US" dirty="0">
              <a:solidFill>
                <a:srgbClr val="FF0000"/>
              </a:solidFill>
              <a:latin typeface="AhnbergHand" charset="0"/>
              <a:ea typeface="AhnbergHand" charset="0"/>
              <a:cs typeface="AhnbergHand" charset="0"/>
            </a:endParaRPr>
          </a:p>
        </p:txBody>
      </p:sp>
      <p:sp>
        <p:nvSpPr>
          <p:cNvPr id="11" name="Freeform 10"/>
          <p:cNvSpPr/>
          <p:nvPr/>
        </p:nvSpPr>
        <p:spPr>
          <a:xfrm>
            <a:off x="7824083" y="2602125"/>
            <a:ext cx="2225975" cy="467078"/>
          </a:xfrm>
          <a:custGeom>
            <a:avLst/>
            <a:gdLst>
              <a:gd name="connsiteX0" fmla="*/ 0 w 2225975"/>
              <a:gd name="connsiteY0" fmla="*/ 284198 h 467078"/>
              <a:gd name="connsiteX1" fmla="*/ 1025719 w 2225975"/>
              <a:gd name="connsiteY1" fmla="*/ 69513 h 467078"/>
              <a:gd name="connsiteX2" fmla="*/ 2186609 w 2225975"/>
              <a:gd name="connsiteY2" fmla="*/ 13854 h 467078"/>
              <a:gd name="connsiteX3" fmla="*/ 1916265 w 2225975"/>
              <a:gd name="connsiteY3" fmla="*/ 300101 h 467078"/>
              <a:gd name="connsiteX4" fmla="*/ 1542554 w 2225975"/>
              <a:gd name="connsiteY4" fmla="*/ 411419 h 467078"/>
              <a:gd name="connsiteX5" fmla="*/ 1630018 w 2225975"/>
              <a:gd name="connsiteY5" fmla="*/ 268296 h 467078"/>
              <a:gd name="connsiteX6" fmla="*/ 1526651 w 2225975"/>
              <a:gd name="connsiteY6" fmla="*/ 403468 h 467078"/>
              <a:gd name="connsiteX7" fmla="*/ 1789044 w 2225975"/>
              <a:gd name="connsiteY7" fmla="*/ 467078 h 467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25975" h="467078">
                <a:moveTo>
                  <a:pt x="0" y="284198"/>
                </a:moveTo>
                <a:cubicBezTo>
                  <a:pt x="330642" y="199384"/>
                  <a:pt x="661284" y="114570"/>
                  <a:pt x="1025719" y="69513"/>
                </a:cubicBezTo>
                <a:cubicBezTo>
                  <a:pt x="1390154" y="24456"/>
                  <a:pt x="2038185" y="-24577"/>
                  <a:pt x="2186609" y="13854"/>
                </a:cubicBezTo>
                <a:cubicBezTo>
                  <a:pt x="2335033" y="52285"/>
                  <a:pt x="2023607" y="233840"/>
                  <a:pt x="1916265" y="300101"/>
                </a:cubicBezTo>
                <a:cubicBezTo>
                  <a:pt x="1808923" y="366362"/>
                  <a:pt x="1590262" y="416720"/>
                  <a:pt x="1542554" y="411419"/>
                </a:cubicBezTo>
                <a:cubicBezTo>
                  <a:pt x="1494846" y="406118"/>
                  <a:pt x="1632668" y="269621"/>
                  <a:pt x="1630018" y="268296"/>
                </a:cubicBezTo>
                <a:cubicBezTo>
                  <a:pt x="1627368" y="266971"/>
                  <a:pt x="1500147" y="370338"/>
                  <a:pt x="1526651" y="403468"/>
                </a:cubicBezTo>
                <a:cubicBezTo>
                  <a:pt x="1553155" y="436598"/>
                  <a:pt x="1789044" y="467078"/>
                  <a:pt x="1789044" y="46707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915992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80447" y="488197"/>
            <a:ext cx="3409908" cy="584775"/>
          </a:xfrm>
          <a:prstGeom prst="rect">
            <a:avLst/>
          </a:prstGeom>
          <a:noFill/>
        </p:spPr>
        <p:txBody>
          <a:bodyPr wrap="none" rtlCol="0">
            <a:spAutoFit/>
          </a:bodyPr>
          <a:lstStyle/>
          <a:p>
            <a:r>
              <a:rPr lang="en-US" sz="3200" dirty="0" smtClean="0">
                <a:solidFill>
                  <a:srgbClr val="0070C0"/>
                </a:solidFill>
                <a:latin typeface="Powderfinger Type" charset="0"/>
                <a:ea typeface="Powderfinger Type" charset="0"/>
                <a:cs typeface="Powderfinger Type" charset="0"/>
              </a:rPr>
              <a:t>Where are we?</a:t>
            </a:r>
            <a:endParaRPr lang="en-US" sz="3200" dirty="0">
              <a:solidFill>
                <a:srgbClr val="0070C0"/>
              </a:solidFill>
              <a:latin typeface="Powderfinger Type" charset="0"/>
              <a:ea typeface="Powderfinger Type" charset="0"/>
              <a:cs typeface="Powderfinger Type" charset="0"/>
            </a:endParaRPr>
          </a:p>
        </p:txBody>
      </p:sp>
      <p:sp>
        <p:nvSpPr>
          <p:cNvPr id="3" name="TextBox 2"/>
          <p:cNvSpPr txBox="1"/>
          <p:nvPr/>
        </p:nvSpPr>
        <p:spPr>
          <a:xfrm>
            <a:off x="1332101" y="1417109"/>
            <a:ext cx="9741438" cy="2031325"/>
          </a:xfrm>
          <a:prstGeom prst="rect">
            <a:avLst/>
          </a:prstGeom>
          <a:noFill/>
        </p:spPr>
        <p:txBody>
          <a:bodyPr wrap="square" rtlCol="0">
            <a:spAutoFit/>
          </a:bodyPr>
          <a:lstStyle/>
          <a:p>
            <a:r>
              <a:rPr lang="en-US" dirty="0" smtClean="0">
                <a:latin typeface="AhnbergHand" charset="0"/>
                <a:ea typeface="AhnbergHand" charset="0"/>
                <a:cs typeface="AhnbergHand" charset="0"/>
              </a:rPr>
              <a:t>In terms of protocol support and reliability, It seems that we are mostly ready for an IPv6-only environment, with the one exception of IPv6 packet fragmentation handling. </a:t>
            </a:r>
          </a:p>
          <a:p>
            <a:endParaRPr lang="en-US" dirty="0">
              <a:latin typeface="AhnbergHand" charset="0"/>
              <a:ea typeface="AhnbergHand" charset="0"/>
              <a:cs typeface="AhnbergHand" charset="0"/>
            </a:endParaRPr>
          </a:p>
          <a:p>
            <a:r>
              <a:rPr lang="en-US" dirty="0" smtClean="0">
                <a:latin typeface="AhnbergHand" charset="0"/>
                <a:ea typeface="AhnbergHand" charset="0"/>
                <a:cs typeface="AhnbergHand" charset="0"/>
              </a:rPr>
              <a:t>The consequence is that today’s environment cannot support an Ipv6-only environment for the DNS, and DNSSEC in particular</a:t>
            </a:r>
          </a:p>
          <a:p>
            <a:endParaRPr lang="en-US" dirty="0">
              <a:latin typeface="AhnbergHand" charset="0"/>
              <a:ea typeface="AhnbergHand" charset="0"/>
              <a:cs typeface="AhnbergHand" charset="0"/>
            </a:endParaRPr>
          </a:p>
        </p:txBody>
      </p:sp>
      <p:sp>
        <p:nvSpPr>
          <p:cNvPr id="4" name="Freeform 3"/>
          <p:cNvSpPr/>
          <p:nvPr/>
        </p:nvSpPr>
        <p:spPr>
          <a:xfrm>
            <a:off x="3863230" y="3617310"/>
            <a:ext cx="1346617" cy="1112879"/>
          </a:xfrm>
          <a:custGeom>
            <a:avLst/>
            <a:gdLst>
              <a:gd name="connsiteX0" fmla="*/ 1225605 w 1346617"/>
              <a:gd name="connsiteY0" fmla="*/ 0 h 1763360"/>
              <a:gd name="connsiteX1" fmla="*/ 1241507 w 1346617"/>
              <a:gd name="connsiteY1" fmla="*/ 500933 h 1763360"/>
              <a:gd name="connsiteX2" fmla="*/ 96520 w 1346617"/>
              <a:gd name="connsiteY2" fmla="*/ 1677726 h 1763360"/>
              <a:gd name="connsiteX3" fmla="*/ 80617 w 1346617"/>
              <a:gd name="connsiteY3" fmla="*/ 1486894 h 1763360"/>
              <a:gd name="connsiteX4" fmla="*/ 9055 w 1346617"/>
              <a:gd name="connsiteY4" fmla="*/ 1741336 h 1763360"/>
              <a:gd name="connsiteX5" fmla="*/ 311205 w 1346617"/>
              <a:gd name="connsiteY5" fmla="*/ 1733385 h 1763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46617" h="1763360">
                <a:moveTo>
                  <a:pt x="1225605" y="0"/>
                </a:moveTo>
                <a:cubicBezTo>
                  <a:pt x="1327646" y="110656"/>
                  <a:pt x="1429688" y="221312"/>
                  <a:pt x="1241507" y="500933"/>
                </a:cubicBezTo>
                <a:cubicBezTo>
                  <a:pt x="1053326" y="780554"/>
                  <a:pt x="290002" y="1513399"/>
                  <a:pt x="96520" y="1677726"/>
                </a:cubicBezTo>
                <a:cubicBezTo>
                  <a:pt x="-96962" y="1842053"/>
                  <a:pt x="95194" y="1476292"/>
                  <a:pt x="80617" y="1486894"/>
                </a:cubicBezTo>
                <a:cubicBezTo>
                  <a:pt x="66040" y="1497496"/>
                  <a:pt x="-29376" y="1700254"/>
                  <a:pt x="9055" y="1741336"/>
                </a:cubicBezTo>
                <a:cubicBezTo>
                  <a:pt x="47486" y="1782418"/>
                  <a:pt x="179345" y="1757901"/>
                  <a:pt x="311205" y="1733385"/>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5"/>
          <p:cNvSpPr/>
          <p:nvPr/>
        </p:nvSpPr>
        <p:spPr>
          <a:xfrm>
            <a:off x="5201158" y="3529777"/>
            <a:ext cx="2569624" cy="1017534"/>
          </a:xfrm>
          <a:custGeom>
            <a:avLst/>
            <a:gdLst>
              <a:gd name="connsiteX0" fmla="*/ 22849 w 2569624"/>
              <a:gd name="connsiteY0" fmla="*/ 0 h 1612286"/>
              <a:gd name="connsiteX1" fmla="*/ 173924 w 2569624"/>
              <a:gd name="connsiteY1" fmla="*/ 286247 h 1612286"/>
              <a:gd name="connsiteX2" fmla="*/ 1310960 w 2569624"/>
              <a:gd name="connsiteY2" fmla="*/ 1057524 h 1612286"/>
              <a:gd name="connsiteX3" fmla="*/ 2495705 w 2569624"/>
              <a:gd name="connsiteY3" fmla="*/ 1582310 h 1612286"/>
              <a:gd name="connsiteX4" fmla="*/ 2376435 w 2569624"/>
              <a:gd name="connsiteY4" fmla="*/ 1375576 h 1612286"/>
              <a:gd name="connsiteX5" fmla="*/ 2567266 w 2569624"/>
              <a:gd name="connsiteY5" fmla="*/ 1598212 h 1612286"/>
              <a:gd name="connsiteX6" fmla="*/ 2217409 w 2569624"/>
              <a:gd name="connsiteY6" fmla="*/ 1590261 h 1612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9624" h="1612286">
                <a:moveTo>
                  <a:pt x="22849" y="0"/>
                </a:moveTo>
                <a:cubicBezTo>
                  <a:pt x="-8956" y="54996"/>
                  <a:pt x="-40761" y="109993"/>
                  <a:pt x="173924" y="286247"/>
                </a:cubicBezTo>
                <a:cubicBezTo>
                  <a:pt x="388609" y="462501"/>
                  <a:pt x="923997" y="841514"/>
                  <a:pt x="1310960" y="1057524"/>
                </a:cubicBezTo>
                <a:cubicBezTo>
                  <a:pt x="1697923" y="1273534"/>
                  <a:pt x="2318126" y="1529301"/>
                  <a:pt x="2495705" y="1582310"/>
                </a:cubicBezTo>
                <a:cubicBezTo>
                  <a:pt x="2673284" y="1635319"/>
                  <a:pt x="2364508" y="1372926"/>
                  <a:pt x="2376435" y="1375576"/>
                </a:cubicBezTo>
                <a:cubicBezTo>
                  <a:pt x="2388362" y="1378226"/>
                  <a:pt x="2593770" y="1562431"/>
                  <a:pt x="2567266" y="1598212"/>
                </a:cubicBezTo>
                <a:cubicBezTo>
                  <a:pt x="2540762" y="1633993"/>
                  <a:pt x="2217409" y="1590261"/>
                  <a:pt x="2217409" y="1590261"/>
                </a:cubicBezTo>
              </a:path>
            </a:pathLst>
          </a:cu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4">
                  <a:lumMod val="50000"/>
                </a:schemeClr>
              </a:solidFill>
            </a:endParaRPr>
          </a:p>
        </p:txBody>
      </p:sp>
      <p:sp>
        <p:nvSpPr>
          <p:cNvPr id="7" name="TextBox 6"/>
          <p:cNvSpPr txBox="1"/>
          <p:nvPr/>
        </p:nvSpPr>
        <p:spPr>
          <a:xfrm>
            <a:off x="683813" y="4730190"/>
            <a:ext cx="4794636" cy="1200329"/>
          </a:xfrm>
          <a:prstGeom prst="rect">
            <a:avLst/>
          </a:prstGeom>
          <a:noFill/>
        </p:spPr>
        <p:txBody>
          <a:bodyPr wrap="square" rtlCol="0">
            <a:spAutoFit/>
          </a:bodyPr>
          <a:lstStyle/>
          <a:p>
            <a:r>
              <a:rPr lang="en-US" dirty="0" smtClean="0">
                <a:solidFill>
                  <a:schemeClr val="accent1">
                    <a:lumMod val="75000"/>
                  </a:schemeClr>
                </a:solidFill>
                <a:latin typeface="AhnbergHand" charset="0"/>
                <a:ea typeface="AhnbergHand" charset="0"/>
                <a:cs typeface="AhnbergHand" charset="0"/>
              </a:rPr>
              <a:t>Change the deployed IPv6 network and change deployed vendor equipment to correctly manage fragmentation, and stop using </a:t>
            </a:r>
            <a:r>
              <a:rPr lang="en-US" dirty="0" err="1" smtClean="0">
                <a:solidFill>
                  <a:schemeClr val="accent1">
                    <a:lumMod val="75000"/>
                  </a:schemeClr>
                </a:solidFill>
                <a:latin typeface="AhnbergHand" charset="0"/>
                <a:ea typeface="AhnbergHand" charset="0"/>
                <a:cs typeface="AhnbergHand" charset="0"/>
              </a:rPr>
              <a:t>anycast</a:t>
            </a:r>
            <a:r>
              <a:rPr lang="en-US" dirty="0" smtClean="0">
                <a:solidFill>
                  <a:schemeClr val="accent1">
                    <a:lumMod val="75000"/>
                  </a:schemeClr>
                </a:solidFill>
                <a:latin typeface="AhnbergHand" charset="0"/>
                <a:ea typeface="AhnbergHand" charset="0"/>
                <a:cs typeface="AhnbergHand" charset="0"/>
              </a:rPr>
              <a:t>!</a:t>
            </a:r>
            <a:endParaRPr lang="en-US" dirty="0">
              <a:solidFill>
                <a:schemeClr val="accent1">
                  <a:lumMod val="75000"/>
                </a:schemeClr>
              </a:solidFill>
              <a:latin typeface="AhnbergHand" charset="0"/>
              <a:ea typeface="AhnbergHand" charset="0"/>
              <a:cs typeface="AhnbergHand" charset="0"/>
            </a:endParaRPr>
          </a:p>
        </p:txBody>
      </p:sp>
      <p:sp>
        <p:nvSpPr>
          <p:cNvPr id="8" name="TextBox 7"/>
          <p:cNvSpPr txBox="1"/>
          <p:nvPr/>
        </p:nvSpPr>
        <p:spPr>
          <a:xfrm>
            <a:off x="6260548" y="4611204"/>
            <a:ext cx="4794636" cy="1200329"/>
          </a:xfrm>
          <a:prstGeom prst="rect">
            <a:avLst/>
          </a:prstGeom>
          <a:noFill/>
        </p:spPr>
        <p:txBody>
          <a:bodyPr wrap="square" rtlCol="0">
            <a:spAutoFit/>
          </a:bodyPr>
          <a:lstStyle/>
          <a:p>
            <a:r>
              <a:rPr lang="en-US" dirty="0" smtClean="0">
                <a:solidFill>
                  <a:schemeClr val="accent4">
                    <a:lumMod val="50000"/>
                  </a:schemeClr>
                </a:solidFill>
                <a:latin typeface="AhnbergHand" charset="0"/>
                <a:ea typeface="AhnbergHand" charset="0"/>
                <a:cs typeface="AhnbergHand" charset="0"/>
              </a:rPr>
              <a:t>Change host configurations and change protocol </a:t>
            </a:r>
            <a:r>
              <a:rPr lang="en-US" dirty="0" err="1" smtClean="0">
                <a:solidFill>
                  <a:schemeClr val="accent4">
                    <a:lumMod val="50000"/>
                  </a:schemeClr>
                </a:solidFill>
                <a:latin typeface="AhnbergHand" charset="0"/>
                <a:ea typeface="AhnbergHand" charset="0"/>
                <a:cs typeface="AhnbergHand" charset="0"/>
              </a:rPr>
              <a:t>behaviours</a:t>
            </a:r>
            <a:r>
              <a:rPr lang="en-US" dirty="0" smtClean="0">
                <a:solidFill>
                  <a:schemeClr val="accent4">
                    <a:lumMod val="50000"/>
                  </a:schemeClr>
                </a:solidFill>
                <a:latin typeface="AhnbergHand" charset="0"/>
                <a:ea typeface="AhnbergHand" charset="0"/>
                <a:cs typeface="AhnbergHand" charset="0"/>
              </a:rPr>
              <a:t> to avoid any reliance at all on correct handling of packet fragmentation</a:t>
            </a:r>
            <a:endParaRPr lang="en-US" dirty="0">
              <a:solidFill>
                <a:schemeClr val="accent4">
                  <a:lumMod val="50000"/>
                </a:schemeClr>
              </a:solidFill>
              <a:latin typeface="AhnbergHand" charset="0"/>
              <a:ea typeface="AhnbergHand" charset="0"/>
              <a:cs typeface="AhnbergHand" charset="0"/>
            </a:endParaRPr>
          </a:p>
        </p:txBody>
      </p:sp>
    </p:spTree>
    <p:extLst>
      <p:ext uri="{BB962C8B-B14F-4D97-AF65-F5344CB8AC3E}">
        <p14:creationId xmlns:p14="http://schemas.microsoft.com/office/powerpoint/2010/main" val="7081425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80447" y="488197"/>
            <a:ext cx="5631670" cy="584775"/>
          </a:xfrm>
          <a:prstGeom prst="rect">
            <a:avLst/>
          </a:prstGeom>
          <a:noFill/>
        </p:spPr>
        <p:txBody>
          <a:bodyPr wrap="none" rtlCol="0">
            <a:spAutoFit/>
          </a:bodyPr>
          <a:lstStyle/>
          <a:p>
            <a:r>
              <a:rPr lang="en-US" sz="3200" dirty="0" smtClean="0">
                <a:solidFill>
                  <a:srgbClr val="0070C0"/>
                </a:solidFill>
                <a:latin typeface="Powderfinger Type" charset="0"/>
                <a:ea typeface="Powderfinger Type" charset="0"/>
                <a:cs typeface="Powderfinger Type" charset="0"/>
              </a:rPr>
              <a:t>An IPv6-only Internet?</a:t>
            </a:r>
            <a:endParaRPr lang="en-US" sz="3200" dirty="0">
              <a:solidFill>
                <a:srgbClr val="0070C0"/>
              </a:solidFill>
              <a:latin typeface="Powderfinger Type" charset="0"/>
              <a:ea typeface="Powderfinger Type" charset="0"/>
              <a:cs typeface="Powderfinger Type" charset="0"/>
            </a:endParaRPr>
          </a:p>
        </p:txBody>
      </p:sp>
      <p:sp>
        <p:nvSpPr>
          <p:cNvPr id="3" name="TextBox 2"/>
          <p:cNvSpPr txBox="1"/>
          <p:nvPr/>
        </p:nvSpPr>
        <p:spPr>
          <a:xfrm>
            <a:off x="1332101" y="1369070"/>
            <a:ext cx="9741438" cy="2862322"/>
          </a:xfrm>
          <a:prstGeom prst="rect">
            <a:avLst/>
          </a:prstGeom>
          <a:noFill/>
        </p:spPr>
        <p:txBody>
          <a:bodyPr wrap="square" rtlCol="0">
            <a:spAutoFit/>
          </a:bodyPr>
          <a:lstStyle/>
          <a:p>
            <a:r>
              <a:rPr lang="en-US" dirty="0" smtClean="0">
                <a:latin typeface="AhnbergHand" charset="0"/>
                <a:ea typeface="AhnbergHand" charset="0"/>
                <a:cs typeface="AhnbergHand" charset="0"/>
              </a:rPr>
              <a:t>The issue of the unreliability of IPv6 fragmentation is a significant issue.</a:t>
            </a:r>
          </a:p>
          <a:p>
            <a:endParaRPr lang="en-US" dirty="0" smtClean="0">
              <a:latin typeface="AhnbergHand" charset="0"/>
              <a:ea typeface="AhnbergHand" charset="0"/>
              <a:cs typeface="AhnbergHand" charset="0"/>
            </a:endParaRPr>
          </a:p>
          <a:p>
            <a:r>
              <a:rPr lang="en-US" dirty="0">
                <a:latin typeface="AhnbergHand" charset="0"/>
                <a:ea typeface="AhnbergHand" charset="0"/>
                <a:cs typeface="AhnbergHand" charset="0"/>
              </a:rPr>
              <a:t>T</a:t>
            </a:r>
            <a:r>
              <a:rPr lang="en-US" dirty="0" smtClean="0">
                <a:latin typeface="AhnbergHand" charset="0"/>
                <a:ea typeface="AhnbergHand" charset="0"/>
                <a:cs typeface="AhnbergHand" charset="0"/>
              </a:rPr>
              <a:t>hese mitigation approaches represent significant effort and cost</a:t>
            </a:r>
          </a:p>
          <a:p>
            <a:endParaRPr lang="en-US" dirty="0">
              <a:latin typeface="AhnbergHand" charset="0"/>
              <a:ea typeface="AhnbergHand" charset="0"/>
              <a:cs typeface="AhnbergHand" charset="0"/>
            </a:endParaRPr>
          </a:p>
          <a:p>
            <a:r>
              <a:rPr lang="en-US" dirty="0" smtClean="0">
                <a:latin typeface="AhnbergHand" charset="0"/>
                <a:ea typeface="AhnbergHand" charset="0"/>
                <a:cs typeface="AhnbergHand" charset="0"/>
              </a:rPr>
              <a:t>Effort and cost that is unnecessary for as long as IPv4 can paper over the problem!</a:t>
            </a:r>
          </a:p>
          <a:p>
            <a:endParaRPr lang="en-US" dirty="0">
              <a:latin typeface="AhnbergHand" charset="0"/>
              <a:ea typeface="AhnbergHand" charset="0"/>
              <a:cs typeface="AhnbergHand" charset="0"/>
            </a:endParaRPr>
          </a:p>
          <a:p>
            <a:r>
              <a:rPr lang="en-US" dirty="0" smtClean="0">
                <a:latin typeface="AhnbergHand" charset="0"/>
                <a:ea typeface="AhnbergHand" charset="0"/>
                <a:cs typeface="AhnbergHand" charset="0"/>
              </a:rPr>
              <a:t>So we are taking the easy option, and collectively we are doing nothing at all!</a:t>
            </a:r>
          </a:p>
          <a:p>
            <a:endParaRPr lang="en-US" dirty="0">
              <a:latin typeface="AhnbergHand" charset="0"/>
              <a:ea typeface="AhnbergHand" charset="0"/>
              <a:cs typeface="AhnbergHand" charset="0"/>
            </a:endParaRPr>
          </a:p>
          <a:p>
            <a:r>
              <a:rPr lang="en-US" dirty="0" smtClean="0">
                <a:latin typeface="AhnbergHand" charset="0"/>
                <a:ea typeface="AhnbergHand" charset="0"/>
                <a:cs typeface="AhnbergHand" charset="0"/>
              </a:rPr>
              <a:t>Maybe if we close our eyes long enough all this will just go away!</a:t>
            </a:r>
          </a:p>
        </p:txBody>
      </p:sp>
    </p:spTree>
    <p:extLst>
      <p:ext uri="{BB962C8B-B14F-4D97-AF65-F5344CB8AC3E}">
        <p14:creationId xmlns:p14="http://schemas.microsoft.com/office/powerpoint/2010/main" val="7559055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874216" y="2828441"/>
            <a:ext cx="2241319" cy="707886"/>
          </a:xfrm>
          <a:prstGeom prst="rect">
            <a:avLst/>
          </a:prstGeom>
          <a:noFill/>
        </p:spPr>
        <p:txBody>
          <a:bodyPr wrap="none" rtlCol="0">
            <a:spAutoFit/>
          </a:bodyPr>
          <a:lstStyle/>
          <a:p>
            <a:r>
              <a:rPr lang="en-US" sz="4000" smtClean="0">
                <a:solidFill>
                  <a:srgbClr val="0070C0"/>
                </a:solidFill>
                <a:latin typeface="AhnbergHand" charset="0"/>
                <a:ea typeface="AhnbergHand" charset="0"/>
                <a:cs typeface="AhnbergHand" charset="0"/>
              </a:rPr>
              <a:t>Thanks!</a:t>
            </a:r>
            <a:endParaRPr lang="en-US" sz="4000">
              <a:solidFill>
                <a:srgbClr val="0070C0"/>
              </a:solidFill>
              <a:latin typeface="AhnbergHand" charset="0"/>
              <a:ea typeface="AhnbergHand" charset="0"/>
              <a:cs typeface="AhnbergHand" charset="0"/>
            </a:endParaRPr>
          </a:p>
        </p:txBody>
      </p:sp>
    </p:spTree>
    <p:extLst>
      <p:ext uri="{BB962C8B-B14F-4D97-AF65-F5344CB8AC3E}">
        <p14:creationId xmlns:p14="http://schemas.microsoft.com/office/powerpoint/2010/main" val="877822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838200" y="365126"/>
            <a:ext cx="9354312" cy="130882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smtClean="0">
                <a:solidFill>
                  <a:srgbClr val="0070C0"/>
                </a:solidFill>
                <a:latin typeface="Powderfinger Type" charset="0"/>
                <a:ea typeface="Powderfinger Type" charset="0"/>
                <a:cs typeface="Powderfinger Type" charset="0"/>
              </a:rPr>
              <a:t>In-situ transition</a:t>
            </a:r>
            <a:r>
              <a:rPr lang="mr-IN" dirty="0" smtClean="0">
                <a:solidFill>
                  <a:srgbClr val="0070C0"/>
                </a:solidFill>
                <a:latin typeface="Powderfinger Type" charset="0"/>
                <a:ea typeface="Powderfinger Type" charset="0"/>
                <a:cs typeface="Powderfinger Type" charset="0"/>
              </a:rPr>
              <a:t>…</a:t>
            </a:r>
            <a:endParaRPr lang="en-US" dirty="0">
              <a:solidFill>
                <a:srgbClr val="0070C0"/>
              </a:solidFill>
              <a:latin typeface="Powderfinger Type" charset="0"/>
              <a:ea typeface="Powderfinger Type" charset="0"/>
              <a:cs typeface="Powderfinger Type" charset="0"/>
            </a:endParaRPr>
          </a:p>
        </p:txBody>
      </p:sp>
      <p:grpSp>
        <p:nvGrpSpPr>
          <p:cNvPr id="7" name="Group 6"/>
          <p:cNvGrpSpPr/>
          <p:nvPr/>
        </p:nvGrpSpPr>
        <p:grpSpPr>
          <a:xfrm>
            <a:off x="2514419" y="1602451"/>
            <a:ext cx="6130256" cy="4626842"/>
            <a:chOff x="2977168" y="2231158"/>
            <a:chExt cx="3765523" cy="2938596"/>
          </a:xfrm>
        </p:grpSpPr>
        <p:sp>
          <p:nvSpPr>
            <p:cNvPr id="4" name="Freeform 3"/>
            <p:cNvSpPr/>
            <p:nvPr/>
          </p:nvSpPr>
          <p:spPr>
            <a:xfrm>
              <a:off x="2977168" y="2231158"/>
              <a:ext cx="3765523" cy="2938596"/>
            </a:xfrm>
            <a:custGeom>
              <a:avLst/>
              <a:gdLst>
                <a:gd name="connsiteX0" fmla="*/ 868683 w 1844919"/>
                <a:gd name="connsiteY0" fmla="*/ 349086 h 1245999"/>
                <a:gd name="connsiteX1" fmla="*/ 690883 w 1844919"/>
                <a:gd name="connsiteY1" fmla="*/ 156046 h 1245999"/>
                <a:gd name="connsiteX2" fmla="*/ 218443 w 1844919"/>
                <a:gd name="connsiteY2" fmla="*/ 354166 h 1245999"/>
                <a:gd name="connsiteX3" fmla="*/ 497843 w 1844919"/>
                <a:gd name="connsiteY3" fmla="*/ 460846 h 1245999"/>
                <a:gd name="connsiteX4" fmla="*/ 218443 w 1844919"/>
                <a:gd name="connsiteY4" fmla="*/ 465926 h 1245999"/>
                <a:gd name="connsiteX5" fmla="*/ 3 w 1844919"/>
                <a:gd name="connsiteY5" fmla="*/ 719926 h 1245999"/>
                <a:gd name="connsiteX6" fmla="*/ 213363 w 1844919"/>
                <a:gd name="connsiteY6" fmla="*/ 882486 h 1245999"/>
                <a:gd name="connsiteX7" fmla="*/ 447043 w 1844919"/>
                <a:gd name="connsiteY7" fmla="*/ 785966 h 1245999"/>
                <a:gd name="connsiteX8" fmla="*/ 284483 w 1844919"/>
                <a:gd name="connsiteY8" fmla="*/ 938366 h 1245999"/>
                <a:gd name="connsiteX9" fmla="*/ 396243 w 1844919"/>
                <a:gd name="connsiteY9" fmla="*/ 1161886 h 1245999"/>
                <a:gd name="connsiteX10" fmla="*/ 695963 w 1844919"/>
                <a:gd name="connsiteY10" fmla="*/ 1177126 h 1245999"/>
                <a:gd name="connsiteX11" fmla="*/ 746763 w 1844919"/>
                <a:gd name="connsiteY11" fmla="*/ 1039966 h 1245999"/>
                <a:gd name="connsiteX12" fmla="*/ 858523 w 1844919"/>
                <a:gd name="connsiteY12" fmla="*/ 1202526 h 1245999"/>
                <a:gd name="connsiteX13" fmla="*/ 1346203 w 1844919"/>
                <a:gd name="connsiteY13" fmla="*/ 1227926 h 1245999"/>
                <a:gd name="connsiteX14" fmla="*/ 1463043 w 1844919"/>
                <a:gd name="connsiteY14" fmla="*/ 963766 h 1245999"/>
                <a:gd name="connsiteX15" fmla="*/ 1310643 w 1844919"/>
                <a:gd name="connsiteY15" fmla="*/ 801206 h 1245999"/>
                <a:gd name="connsiteX16" fmla="*/ 1468123 w 1844919"/>
                <a:gd name="connsiteY16" fmla="*/ 902806 h 1245999"/>
                <a:gd name="connsiteX17" fmla="*/ 1823723 w 1844919"/>
                <a:gd name="connsiteY17" fmla="*/ 648806 h 1245999"/>
                <a:gd name="connsiteX18" fmla="*/ 1772923 w 1844919"/>
                <a:gd name="connsiteY18" fmla="*/ 465926 h 1245999"/>
                <a:gd name="connsiteX19" fmla="*/ 1513843 w 1844919"/>
                <a:gd name="connsiteY19" fmla="*/ 394806 h 1245999"/>
                <a:gd name="connsiteX20" fmla="*/ 1549403 w 1844919"/>
                <a:gd name="connsiteY20" fmla="*/ 186526 h 1245999"/>
                <a:gd name="connsiteX21" fmla="*/ 1249683 w 1844919"/>
                <a:gd name="connsiteY21" fmla="*/ 44286 h 1245999"/>
                <a:gd name="connsiteX22" fmla="*/ 1153163 w 1844919"/>
                <a:gd name="connsiteY22" fmla="*/ 13806 h 1245999"/>
                <a:gd name="connsiteX23" fmla="*/ 949963 w 1844919"/>
                <a:gd name="connsiteY23" fmla="*/ 247486 h 1245999"/>
                <a:gd name="connsiteX24" fmla="*/ 868683 w 1844919"/>
                <a:gd name="connsiteY24" fmla="*/ 349086 h 124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844919" h="1245999">
                  <a:moveTo>
                    <a:pt x="868683" y="349086"/>
                  </a:moveTo>
                  <a:cubicBezTo>
                    <a:pt x="825503" y="333846"/>
                    <a:pt x="799256" y="155199"/>
                    <a:pt x="690883" y="156046"/>
                  </a:cubicBezTo>
                  <a:cubicBezTo>
                    <a:pt x="582510" y="156893"/>
                    <a:pt x="250616" y="303366"/>
                    <a:pt x="218443" y="354166"/>
                  </a:cubicBezTo>
                  <a:cubicBezTo>
                    <a:pt x="186270" y="404966"/>
                    <a:pt x="497843" y="442219"/>
                    <a:pt x="497843" y="460846"/>
                  </a:cubicBezTo>
                  <a:cubicBezTo>
                    <a:pt x="497843" y="479473"/>
                    <a:pt x="301416" y="422746"/>
                    <a:pt x="218443" y="465926"/>
                  </a:cubicBezTo>
                  <a:cubicBezTo>
                    <a:pt x="135470" y="509106"/>
                    <a:pt x="850" y="650499"/>
                    <a:pt x="3" y="719926"/>
                  </a:cubicBezTo>
                  <a:cubicBezTo>
                    <a:pt x="-844" y="789353"/>
                    <a:pt x="138856" y="871479"/>
                    <a:pt x="213363" y="882486"/>
                  </a:cubicBezTo>
                  <a:cubicBezTo>
                    <a:pt x="287870" y="893493"/>
                    <a:pt x="435190" y="776653"/>
                    <a:pt x="447043" y="785966"/>
                  </a:cubicBezTo>
                  <a:cubicBezTo>
                    <a:pt x="458896" y="795279"/>
                    <a:pt x="292950" y="875713"/>
                    <a:pt x="284483" y="938366"/>
                  </a:cubicBezTo>
                  <a:cubicBezTo>
                    <a:pt x="276016" y="1001019"/>
                    <a:pt x="327663" y="1122093"/>
                    <a:pt x="396243" y="1161886"/>
                  </a:cubicBezTo>
                  <a:cubicBezTo>
                    <a:pt x="464823" y="1201679"/>
                    <a:pt x="637543" y="1197446"/>
                    <a:pt x="695963" y="1177126"/>
                  </a:cubicBezTo>
                  <a:cubicBezTo>
                    <a:pt x="754383" y="1156806"/>
                    <a:pt x="719670" y="1035733"/>
                    <a:pt x="746763" y="1039966"/>
                  </a:cubicBezTo>
                  <a:cubicBezTo>
                    <a:pt x="773856" y="1044199"/>
                    <a:pt x="758616" y="1171199"/>
                    <a:pt x="858523" y="1202526"/>
                  </a:cubicBezTo>
                  <a:cubicBezTo>
                    <a:pt x="958430" y="1233853"/>
                    <a:pt x="1245450" y="1267719"/>
                    <a:pt x="1346203" y="1227926"/>
                  </a:cubicBezTo>
                  <a:cubicBezTo>
                    <a:pt x="1446956" y="1188133"/>
                    <a:pt x="1468970" y="1034886"/>
                    <a:pt x="1463043" y="963766"/>
                  </a:cubicBezTo>
                  <a:cubicBezTo>
                    <a:pt x="1457116" y="892646"/>
                    <a:pt x="1309796" y="811366"/>
                    <a:pt x="1310643" y="801206"/>
                  </a:cubicBezTo>
                  <a:cubicBezTo>
                    <a:pt x="1311490" y="791046"/>
                    <a:pt x="1382610" y="928206"/>
                    <a:pt x="1468123" y="902806"/>
                  </a:cubicBezTo>
                  <a:cubicBezTo>
                    <a:pt x="1553636" y="877406"/>
                    <a:pt x="1772923" y="721619"/>
                    <a:pt x="1823723" y="648806"/>
                  </a:cubicBezTo>
                  <a:cubicBezTo>
                    <a:pt x="1874523" y="575993"/>
                    <a:pt x="1824570" y="508259"/>
                    <a:pt x="1772923" y="465926"/>
                  </a:cubicBezTo>
                  <a:cubicBezTo>
                    <a:pt x="1721276" y="423593"/>
                    <a:pt x="1551096" y="441373"/>
                    <a:pt x="1513843" y="394806"/>
                  </a:cubicBezTo>
                  <a:cubicBezTo>
                    <a:pt x="1476590" y="348239"/>
                    <a:pt x="1593430" y="244946"/>
                    <a:pt x="1549403" y="186526"/>
                  </a:cubicBezTo>
                  <a:cubicBezTo>
                    <a:pt x="1505376" y="128106"/>
                    <a:pt x="1315723" y="73073"/>
                    <a:pt x="1249683" y="44286"/>
                  </a:cubicBezTo>
                  <a:cubicBezTo>
                    <a:pt x="1183643" y="15499"/>
                    <a:pt x="1203116" y="-20061"/>
                    <a:pt x="1153163" y="13806"/>
                  </a:cubicBezTo>
                  <a:cubicBezTo>
                    <a:pt x="1103210" y="47673"/>
                    <a:pt x="993143" y="194993"/>
                    <a:pt x="949963" y="247486"/>
                  </a:cubicBezTo>
                  <a:cubicBezTo>
                    <a:pt x="906783" y="299979"/>
                    <a:pt x="911863" y="364326"/>
                    <a:pt x="868683" y="349086"/>
                  </a:cubicBezTo>
                  <a:close/>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reeform 4"/>
            <p:cNvSpPr/>
            <p:nvPr/>
          </p:nvSpPr>
          <p:spPr>
            <a:xfrm>
              <a:off x="3342142" y="2409518"/>
              <a:ext cx="3194579" cy="2760236"/>
            </a:xfrm>
            <a:custGeom>
              <a:avLst/>
              <a:gdLst>
                <a:gd name="connsiteX0" fmla="*/ 1129730 w 2705860"/>
                <a:gd name="connsiteY0" fmla="*/ 418275 h 1763220"/>
                <a:gd name="connsiteX1" fmla="*/ 1094170 w 2705860"/>
                <a:gd name="connsiteY1" fmla="*/ 362395 h 1763220"/>
                <a:gd name="connsiteX2" fmla="*/ 977330 w 2705860"/>
                <a:gd name="connsiteY2" fmla="*/ 250635 h 1763220"/>
                <a:gd name="connsiteX3" fmla="*/ 758890 w 2705860"/>
                <a:gd name="connsiteY3" fmla="*/ 204915 h 1763220"/>
                <a:gd name="connsiteX4" fmla="*/ 342330 w 2705860"/>
                <a:gd name="connsiteY4" fmla="*/ 306515 h 1763220"/>
                <a:gd name="connsiteX5" fmla="*/ 586170 w 2705860"/>
                <a:gd name="connsiteY5" fmla="*/ 428435 h 1763220"/>
                <a:gd name="connsiteX6" fmla="*/ 682690 w 2705860"/>
                <a:gd name="connsiteY6" fmla="*/ 575755 h 1763220"/>
                <a:gd name="connsiteX7" fmla="*/ 327090 w 2705860"/>
                <a:gd name="connsiteY7" fmla="*/ 631635 h 1763220"/>
                <a:gd name="connsiteX8" fmla="*/ 1970 w 2705860"/>
                <a:gd name="connsiteY8" fmla="*/ 809435 h 1763220"/>
                <a:gd name="connsiteX9" fmla="*/ 200090 w 2705860"/>
                <a:gd name="connsiteY9" fmla="*/ 829755 h 1763220"/>
                <a:gd name="connsiteX10" fmla="*/ 388050 w 2705860"/>
                <a:gd name="connsiteY10" fmla="*/ 1017715 h 1763220"/>
                <a:gd name="connsiteX11" fmla="*/ 621730 w 2705860"/>
                <a:gd name="connsiteY11" fmla="*/ 971995 h 1763220"/>
                <a:gd name="connsiteX12" fmla="*/ 596330 w 2705860"/>
                <a:gd name="connsiteY12" fmla="*/ 1134555 h 1763220"/>
                <a:gd name="connsiteX13" fmla="*/ 388050 w 2705860"/>
                <a:gd name="connsiteY13" fmla="*/ 1307275 h 1763220"/>
                <a:gd name="connsiteX14" fmla="*/ 464250 w 2705860"/>
                <a:gd name="connsiteY14" fmla="*/ 1444435 h 1763220"/>
                <a:gd name="connsiteX15" fmla="*/ 865570 w 2705860"/>
                <a:gd name="connsiteY15" fmla="*/ 1617155 h 1763220"/>
                <a:gd name="connsiteX16" fmla="*/ 1023050 w 2705860"/>
                <a:gd name="connsiteY16" fmla="*/ 1520635 h 1763220"/>
                <a:gd name="connsiteX17" fmla="*/ 1129730 w 2705860"/>
                <a:gd name="connsiteY17" fmla="*/ 1637475 h 1763220"/>
                <a:gd name="connsiteX18" fmla="*/ 1434530 w 2705860"/>
                <a:gd name="connsiteY18" fmla="*/ 1754315 h 1763220"/>
                <a:gd name="connsiteX19" fmla="*/ 1851090 w 2705860"/>
                <a:gd name="connsiteY19" fmla="*/ 1383475 h 1763220"/>
                <a:gd name="connsiteX20" fmla="*/ 1805370 w 2705860"/>
                <a:gd name="connsiteY20" fmla="*/ 1012635 h 1763220"/>
                <a:gd name="connsiteX21" fmla="*/ 2064450 w 2705860"/>
                <a:gd name="connsiteY21" fmla="*/ 987235 h 1763220"/>
                <a:gd name="connsiteX22" fmla="*/ 2277810 w 2705860"/>
                <a:gd name="connsiteY22" fmla="*/ 1109155 h 1763220"/>
                <a:gd name="connsiteX23" fmla="*/ 2704530 w 2705860"/>
                <a:gd name="connsiteY23" fmla="*/ 723075 h 1763220"/>
                <a:gd name="connsiteX24" fmla="*/ 2125410 w 2705860"/>
                <a:gd name="connsiteY24" fmla="*/ 377635 h 1763220"/>
                <a:gd name="connsiteX25" fmla="*/ 2287970 w 2705860"/>
                <a:gd name="connsiteY25" fmla="*/ 149035 h 1763220"/>
                <a:gd name="connsiteX26" fmla="*/ 1754570 w 2705860"/>
                <a:gd name="connsiteY26" fmla="*/ 1715 h 1763220"/>
                <a:gd name="connsiteX27" fmla="*/ 1846010 w 2705860"/>
                <a:gd name="connsiteY27" fmla="*/ 245555 h 1763220"/>
                <a:gd name="connsiteX28" fmla="*/ 1475170 w 2705860"/>
                <a:gd name="connsiteY28" fmla="*/ 194755 h 1763220"/>
                <a:gd name="connsiteX29" fmla="*/ 1256730 w 2705860"/>
                <a:gd name="connsiteY29" fmla="*/ 453835 h 1763220"/>
                <a:gd name="connsiteX30" fmla="*/ 1129730 w 2705860"/>
                <a:gd name="connsiteY30" fmla="*/ 418275 h 176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705860" h="1763220">
                  <a:moveTo>
                    <a:pt x="1129730" y="418275"/>
                  </a:moveTo>
                  <a:cubicBezTo>
                    <a:pt x="1102637" y="403035"/>
                    <a:pt x="1119570" y="390335"/>
                    <a:pt x="1094170" y="362395"/>
                  </a:cubicBezTo>
                  <a:cubicBezTo>
                    <a:pt x="1068770" y="334455"/>
                    <a:pt x="1033210" y="276882"/>
                    <a:pt x="977330" y="250635"/>
                  </a:cubicBezTo>
                  <a:cubicBezTo>
                    <a:pt x="921450" y="224388"/>
                    <a:pt x="864723" y="195602"/>
                    <a:pt x="758890" y="204915"/>
                  </a:cubicBezTo>
                  <a:cubicBezTo>
                    <a:pt x="653057" y="214228"/>
                    <a:pt x="371117" y="269262"/>
                    <a:pt x="342330" y="306515"/>
                  </a:cubicBezTo>
                  <a:cubicBezTo>
                    <a:pt x="313543" y="343768"/>
                    <a:pt x="529443" y="383562"/>
                    <a:pt x="586170" y="428435"/>
                  </a:cubicBezTo>
                  <a:cubicBezTo>
                    <a:pt x="642897" y="473308"/>
                    <a:pt x="725870" y="541888"/>
                    <a:pt x="682690" y="575755"/>
                  </a:cubicBezTo>
                  <a:cubicBezTo>
                    <a:pt x="639510" y="609622"/>
                    <a:pt x="440543" y="592688"/>
                    <a:pt x="327090" y="631635"/>
                  </a:cubicBezTo>
                  <a:cubicBezTo>
                    <a:pt x="213637" y="670582"/>
                    <a:pt x="23137" y="776415"/>
                    <a:pt x="1970" y="809435"/>
                  </a:cubicBezTo>
                  <a:cubicBezTo>
                    <a:pt x="-19197" y="842455"/>
                    <a:pt x="135743" y="795042"/>
                    <a:pt x="200090" y="829755"/>
                  </a:cubicBezTo>
                  <a:cubicBezTo>
                    <a:pt x="264437" y="864468"/>
                    <a:pt x="317777" y="994008"/>
                    <a:pt x="388050" y="1017715"/>
                  </a:cubicBezTo>
                  <a:cubicBezTo>
                    <a:pt x="458323" y="1041422"/>
                    <a:pt x="587017" y="952522"/>
                    <a:pt x="621730" y="971995"/>
                  </a:cubicBezTo>
                  <a:cubicBezTo>
                    <a:pt x="656443" y="991468"/>
                    <a:pt x="635277" y="1078675"/>
                    <a:pt x="596330" y="1134555"/>
                  </a:cubicBezTo>
                  <a:cubicBezTo>
                    <a:pt x="557383" y="1190435"/>
                    <a:pt x="410063" y="1255628"/>
                    <a:pt x="388050" y="1307275"/>
                  </a:cubicBezTo>
                  <a:cubicBezTo>
                    <a:pt x="366037" y="1358922"/>
                    <a:pt x="384663" y="1392788"/>
                    <a:pt x="464250" y="1444435"/>
                  </a:cubicBezTo>
                  <a:cubicBezTo>
                    <a:pt x="543837" y="1496082"/>
                    <a:pt x="772437" y="1604455"/>
                    <a:pt x="865570" y="1617155"/>
                  </a:cubicBezTo>
                  <a:cubicBezTo>
                    <a:pt x="958703" y="1629855"/>
                    <a:pt x="979023" y="1517248"/>
                    <a:pt x="1023050" y="1520635"/>
                  </a:cubicBezTo>
                  <a:cubicBezTo>
                    <a:pt x="1067077" y="1524022"/>
                    <a:pt x="1061150" y="1598528"/>
                    <a:pt x="1129730" y="1637475"/>
                  </a:cubicBezTo>
                  <a:cubicBezTo>
                    <a:pt x="1198310" y="1676422"/>
                    <a:pt x="1314303" y="1796648"/>
                    <a:pt x="1434530" y="1754315"/>
                  </a:cubicBezTo>
                  <a:cubicBezTo>
                    <a:pt x="1554757" y="1711982"/>
                    <a:pt x="1789283" y="1507088"/>
                    <a:pt x="1851090" y="1383475"/>
                  </a:cubicBezTo>
                  <a:cubicBezTo>
                    <a:pt x="1912897" y="1259862"/>
                    <a:pt x="1769810" y="1078675"/>
                    <a:pt x="1805370" y="1012635"/>
                  </a:cubicBezTo>
                  <a:cubicBezTo>
                    <a:pt x="1840930" y="946595"/>
                    <a:pt x="1985710" y="971148"/>
                    <a:pt x="2064450" y="987235"/>
                  </a:cubicBezTo>
                  <a:cubicBezTo>
                    <a:pt x="2143190" y="1003322"/>
                    <a:pt x="2171130" y="1153182"/>
                    <a:pt x="2277810" y="1109155"/>
                  </a:cubicBezTo>
                  <a:cubicBezTo>
                    <a:pt x="2384490" y="1065128"/>
                    <a:pt x="2729930" y="844995"/>
                    <a:pt x="2704530" y="723075"/>
                  </a:cubicBezTo>
                  <a:cubicBezTo>
                    <a:pt x="2679130" y="601155"/>
                    <a:pt x="2194837" y="473308"/>
                    <a:pt x="2125410" y="377635"/>
                  </a:cubicBezTo>
                  <a:cubicBezTo>
                    <a:pt x="2055983" y="281962"/>
                    <a:pt x="2349777" y="211688"/>
                    <a:pt x="2287970" y="149035"/>
                  </a:cubicBezTo>
                  <a:cubicBezTo>
                    <a:pt x="2226163" y="86382"/>
                    <a:pt x="1828230" y="-14372"/>
                    <a:pt x="1754570" y="1715"/>
                  </a:cubicBezTo>
                  <a:cubicBezTo>
                    <a:pt x="1680910" y="17802"/>
                    <a:pt x="1892577" y="213382"/>
                    <a:pt x="1846010" y="245555"/>
                  </a:cubicBezTo>
                  <a:cubicBezTo>
                    <a:pt x="1799443" y="277728"/>
                    <a:pt x="1573383" y="160042"/>
                    <a:pt x="1475170" y="194755"/>
                  </a:cubicBezTo>
                  <a:cubicBezTo>
                    <a:pt x="1376957" y="229468"/>
                    <a:pt x="1311763" y="414888"/>
                    <a:pt x="1256730" y="453835"/>
                  </a:cubicBezTo>
                  <a:cubicBezTo>
                    <a:pt x="1201697" y="492782"/>
                    <a:pt x="1156823" y="433515"/>
                    <a:pt x="1129730" y="418275"/>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TextBox 5"/>
          <p:cNvSpPr txBox="1"/>
          <p:nvPr/>
        </p:nvSpPr>
        <p:spPr>
          <a:xfrm>
            <a:off x="4823750" y="3618037"/>
            <a:ext cx="1818126" cy="369332"/>
          </a:xfrm>
          <a:prstGeom prst="rect">
            <a:avLst/>
          </a:prstGeom>
          <a:noFill/>
        </p:spPr>
        <p:txBody>
          <a:bodyPr wrap="none" rtlCol="0">
            <a:spAutoFit/>
          </a:bodyPr>
          <a:lstStyle/>
          <a:p>
            <a:r>
              <a:rPr lang="en-US" smtClean="0">
                <a:solidFill>
                  <a:srgbClr val="0070C0"/>
                </a:solidFill>
                <a:latin typeface="AhnbergHand" charset="0"/>
                <a:ea typeface="AhnbergHand" charset="0"/>
                <a:cs typeface="AhnbergHand" charset="0"/>
              </a:rPr>
              <a:t>IPv4 Internet</a:t>
            </a:r>
            <a:endParaRPr lang="en-US">
              <a:solidFill>
                <a:srgbClr val="0070C0"/>
              </a:solidFill>
              <a:latin typeface="AhnbergHand" charset="0"/>
              <a:ea typeface="AhnbergHand" charset="0"/>
              <a:cs typeface="AhnbergHand" charset="0"/>
            </a:endParaRPr>
          </a:p>
        </p:txBody>
      </p:sp>
      <p:grpSp>
        <p:nvGrpSpPr>
          <p:cNvPr id="12" name="Group 11"/>
          <p:cNvGrpSpPr/>
          <p:nvPr/>
        </p:nvGrpSpPr>
        <p:grpSpPr>
          <a:xfrm>
            <a:off x="2031048" y="1877567"/>
            <a:ext cx="1356076" cy="1166757"/>
            <a:chOff x="8580484" y="4523231"/>
            <a:chExt cx="1356076" cy="1166757"/>
          </a:xfrm>
        </p:grpSpPr>
        <p:sp>
          <p:nvSpPr>
            <p:cNvPr id="10" name="Freeform 9"/>
            <p:cNvSpPr/>
            <p:nvPr/>
          </p:nvSpPr>
          <p:spPr>
            <a:xfrm>
              <a:off x="8580484" y="4523231"/>
              <a:ext cx="1356076" cy="1166757"/>
            </a:xfrm>
            <a:custGeom>
              <a:avLst/>
              <a:gdLst>
                <a:gd name="connsiteX0" fmla="*/ 868683 w 1844919"/>
                <a:gd name="connsiteY0" fmla="*/ 349086 h 1245999"/>
                <a:gd name="connsiteX1" fmla="*/ 690883 w 1844919"/>
                <a:gd name="connsiteY1" fmla="*/ 156046 h 1245999"/>
                <a:gd name="connsiteX2" fmla="*/ 218443 w 1844919"/>
                <a:gd name="connsiteY2" fmla="*/ 354166 h 1245999"/>
                <a:gd name="connsiteX3" fmla="*/ 497843 w 1844919"/>
                <a:gd name="connsiteY3" fmla="*/ 460846 h 1245999"/>
                <a:gd name="connsiteX4" fmla="*/ 218443 w 1844919"/>
                <a:gd name="connsiteY4" fmla="*/ 465926 h 1245999"/>
                <a:gd name="connsiteX5" fmla="*/ 3 w 1844919"/>
                <a:gd name="connsiteY5" fmla="*/ 719926 h 1245999"/>
                <a:gd name="connsiteX6" fmla="*/ 213363 w 1844919"/>
                <a:gd name="connsiteY6" fmla="*/ 882486 h 1245999"/>
                <a:gd name="connsiteX7" fmla="*/ 447043 w 1844919"/>
                <a:gd name="connsiteY7" fmla="*/ 785966 h 1245999"/>
                <a:gd name="connsiteX8" fmla="*/ 284483 w 1844919"/>
                <a:gd name="connsiteY8" fmla="*/ 938366 h 1245999"/>
                <a:gd name="connsiteX9" fmla="*/ 396243 w 1844919"/>
                <a:gd name="connsiteY9" fmla="*/ 1161886 h 1245999"/>
                <a:gd name="connsiteX10" fmla="*/ 695963 w 1844919"/>
                <a:gd name="connsiteY10" fmla="*/ 1177126 h 1245999"/>
                <a:gd name="connsiteX11" fmla="*/ 746763 w 1844919"/>
                <a:gd name="connsiteY11" fmla="*/ 1039966 h 1245999"/>
                <a:gd name="connsiteX12" fmla="*/ 858523 w 1844919"/>
                <a:gd name="connsiteY12" fmla="*/ 1202526 h 1245999"/>
                <a:gd name="connsiteX13" fmla="*/ 1346203 w 1844919"/>
                <a:gd name="connsiteY13" fmla="*/ 1227926 h 1245999"/>
                <a:gd name="connsiteX14" fmla="*/ 1463043 w 1844919"/>
                <a:gd name="connsiteY14" fmla="*/ 963766 h 1245999"/>
                <a:gd name="connsiteX15" fmla="*/ 1310643 w 1844919"/>
                <a:gd name="connsiteY15" fmla="*/ 801206 h 1245999"/>
                <a:gd name="connsiteX16" fmla="*/ 1468123 w 1844919"/>
                <a:gd name="connsiteY16" fmla="*/ 902806 h 1245999"/>
                <a:gd name="connsiteX17" fmla="*/ 1823723 w 1844919"/>
                <a:gd name="connsiteY17" fmla="*/ 648806 h 1245999"/>
                <a:gd name="connsiteX18" fmla="*/ 1772923 w 1844919"/>
                <a:gd name="connsiteY18" fmla="*/ 465926 h 1245999"/>
                <a:gd name="connsiteX19" fmla="*/ 1513843 w 1844919"/>
                <a:gd name="connsiteY19" fmla="*/ 394806 h 1245999"/>
                <a:gd name="connsiteX20" fmla="*/ 1549403 w 1844919"/>
                <a:gd name="connsiteY20" fmla="*/ 186526 h 1245999"/>
                <a:gd name="connsiteX21" fmla="*/ 1249683 w 1844919"/>
                <a:gd name="connsiteY21" fmla="*/ 44286 h 1245999"/>
                <a:gd name="connsiteX22" fmla="*/ 1153163 w 1844919"/>
                <a:gd name="connsiteY22" fmla="*/ 13806 h 1245999"/>
                <a:gd name="connsiteX23" fmla="*/ 949963 w 1844919"/>
                <a:gd name="connsiteY23" fmla="*/ 247486 h 1245999"/>
                <a:gd name="connsiteX24" fmla="*/ 868683 w 1844919"/>
                <a:gd name="connsiteY24" fmla="*/ 349086 h 124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844919" h="1245999">
                  <a:moveTo>
                    <a:pt x="868683" y="349086"/>
                  </a:moveTo>
                  <a:cubicBezTo>
                    <a:pt x="825503" y="333846"/>
                    <a:pt x="799256" y="155199"/>
                    <a:pt x="690883" y="156046"/>
                  </a:cubicBezTo>
                  <a:cubicBezTo>
                    <a:pt x="582510" y="156893"/>
                    <a:pt x="250616" y="303366"/>
                    <a:pt x="218443" y="354166"/>
                  </a:cubicBezTo>
                  <a:cubicBezTo>
                    <a:pt x="186270" y="404966"/>
                    <a:pt x="497843" y="442219"/>
                    <a:pt x="497843" y="460846"/>
                  </a:cubicBezTo>
                  <a:cubicBezTo>
                    <a:pt x="497843" y="479473"/>
                    <a:pt x="301416" y="422746"/>
                    <a:pt x="218443" y="465926"/>
                  </a:cubicBezTo>
                  <a:cubicBezTo>
                    <a:pt x="135470" y="509106"/>
                    <a:pt x="850" y="650499"/>
                    <a:pt x="3" y="719926"/>
                  </a:cubicBezTo>
                  <a:cubicBezTo>
                    <a:pt x="-844" y="789353"/>
                    <a:pt x="138856" y="871479"/>
                    <a:pt x="213363" y="882486"/>
                  </a:cubicBezTo>
                  <a:cubicBezTo>
                    <a:pt x="287870" y="893493"/>
                    <a:pt x="435190" y="776653"/>
                    <a:pt x="447043" y="785966"/>
                  </a:cubicBezTo>
                  <a:cubicBezTo>
                    <a:pt x="458896" y="795279"/>
                    <a:pt x="292950" y="875713"/>
                    <a:pt x="284483" y="938366"/>
                  </a:cubicBezTo>
                  <a:cubicBezTo>
                    <a:pt x="276016" y="1001019"/>
                    <a:pt x="327663" y="1122093"/>
                    <a:pt x="396243" y="1161886"/>
                  </a:cubicBezTo>
                  <a:cubicBezTo>
                    <a:pt x="464823" y="1201679"/>
                    <a:pt x="637543" y="1197446"/>
                    <a:pt x="695963" y="1177126"/>
                  </a:cubicBezTo>
                  <a:cubicBezTo>
                    <a:pt x="754383" y="1156806"/>
                    <a:pt x="719670" y="1035733"/>
                    <a:pt x="746763" y="1039966"/>
                  </a:cubicBezTo>
                  <a:cubicBezTo>
                    <a:pt x="773856" y="1044199"/>
                    <a:pt x="758616" y="1171199"/>
                    <a:pt x="858523" y="1202526"/>
                  </a:cubicBezTo>
                  <a:cubicBezTo>
                    <a:pt x="958430" y="1233853"/>
                    <a:pt x="1245450" y="1267719"/>
                    <a:pt x="1346203" y="1227926"/>
                  </a:cubicBezTo>
                  <a:cubicBezTo>
                    <a:pt x="1446956" y="1188133"/>
                    <a:pt x="1468970" y="1034886"/>
                    <a:pt x="1463043" y="963766"/>
                  </a:cubicBezTo>
                  <a:cubicBezTo>
                    <a:pt x="1457116" y="892646"/>
                    <a:pt x="1309796" y="811366"/>
                    <a:pt x="1310643" y="801206"/>
                  </a:cubicBezTo>
                  <a:cubicBezTo>
                    <a:pt x="1311490" y="791046"/>
                    <a:pt x="1382610" y="928206"/>
                    <a:pt x="1468123" y="902806"/>
                  </a:cubicBezTo>
                  <a:cubicBezTo>
                    <a:pt x="1553636" y="877406"/>
                    <a:pt x="1772923" y="721619"/>
                    <a:pt x="1823723" y="648806"/>
                  </a:cubicBezTo>
                  <a:cubicBezTo>
                    <a:pt x="1874523" y="575993"/>
                    <a:pt x="1824570" y="508259"/>
                    <a:pt x="1772923" y="465926"/>
                  </a:cubicBezTo>
                  <a:cubicBezTo>
                    <a:pt x="1721276" y="423593"/>
                    <a:pt x="1551096" y="441373"/>
                    <a:pt x="1513843" y="394806"/>
                  </a:cubicBezTo>
                  <a:cubicBezTo>
                    <a:pt x="1476590" y="348239"/>
                    <a:pt x="1593430" y="244946"/>
                    <a:pt x="1549403" y="186526"/>
                  </a:cubicBezTo>
                  <a:cubicBezTo>
                    <a:pt x="1505376" y="128106"/>
                    <a:pt x="1315723" y="73073"/>
                    <a:pt x="1249683" y="44286"/>
                  </a:cubicBezTo>
                  <a:cubicBezTo>
                    <a:pt x="1183643" y="15499"/>
                    <a:pt x="1203116" y="-20061"/>
                    <a:pt x="1153163" y="13806"/>
                  </a:cubicBezTo>
                  <a:cubicBezTo>
                    <a:pt x="1103210" y="47673"/>
                    <a:pt x="993143" y="194993"/>
                    <a:pt x="949963" y="247486"/>
                  </a:cubicBezTo>
                  <a:cubicBezTo>
                    <a:pt x="906783" y="299979"/>
                    <a:pt x="911863" y="364326"/>
                    <a:pt x="868683" y="349086"/>
                  </a:cubicBezTo>
                  <a:close/>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8683291" y="4558639"/>
              <a:ext cx="1150462" cy="1095940"/>
            </a:xfrm>
            <a:custGeom>
              <a:avLst/>
              <a:gdLst>
                <a:gd name="connsiteX0" fmla="*/ 1129730 w 2705860"/>
                <a:gd name="connsiteY0" fmla="*/ 418275 h 1763220"/>
                <a:gd name="connsiteX1" fmla="*/ 1094170 w 2705860"/>
                <a:gd name="connsiteY1" fmla="*/ 362395 h 1763220"/>
                <a:gd name="connsiteX2" fmla="*/ 977330 w 2705860"/>
                <a:gd name="connsiteY2" fmla="*/ 250635 h 1763220"/>
                <a:gd name="connsiteX3" fmla="*/ 758890 w 2705860"/>
                <a:gd name="connsiteY3" fmla="*/ 204915 h 1763220"/>
                <a:gd name="connsiteX4" fmla="*/ 342330 w 2705860"/>
                <a:gd name="connsiteY4" fmla="*/ 306515 h 1763220"/>
                <a:gd name="connsiteX5" fmla="*/ 586170 w 2705860"/>
                <a:gd name="connsiteY5" fmla="*/ 428435 h 1763220"/>
                <a:gd name="connsiteX6" fmla="*/ 682690 w 2705860"/>
                <a:gd name="connsiteY6" fmla="*/ 575755 h 1763220"/>
                <a:gd name="connsiteX7" fmla="*/ 327090 w 2705860"/>
                <a:gd name="connsiteY7" fmla="*/ 631635 h 1763220"/>
                <a:gd name="connsiteX8" fmla="*/ 1970 w 2705860"/>
                <a:gd name="connsiteY8" fmla="*/ 809435 h 1763220"/>
                <a:gd name="connsiteX9" fmla="*/ 200090 w 2705860"/>
                <a:gd name="connsiteY9" fmla="*/ 829755 h 1763220"/>
                <a:gd name="connsiteX10" fmla="*/ 388050 w 2705860"/>
                <a:gd name="connsiteY10" fmla="*/ 1017715 h 1763220"/>
                <a:gd name="connsiteX11" fmla="*/ 621730 w 2705860"/>
                <a:gd name="connsiteY11" fmla="*/ 971995 h 1763220"/>
                <a:gd name="connsiteX12" fmla="*/ 596330 w 2705860"/>
                <a:gd name="connsiteY12" fmla="*/ 1134555 h 1763220"/>
                <a:gd name="connsiteX13" fmla="*/ 388050 w 2705860"/>
                <a:gd name="connsiteY13" fmla="*/ 1307275 h 1763220"/>
                <a:gd name="connsiteX14" fmla="*/ 464250 w 2705860"/>
                <a:gd name="connsiteY14" fmla="*/ 1444435 h 1763220"/>
                <a:gd name="connsiteX15" fmla="*/ 865570 w 2705860"/>
                <a:gd name="connsiteY15" fmla="*/ 1617155 h 1763220"/>
                <a:gd name="connsiteX16" fmla="*/ 1023050 w 2705860"/>
                <a:gd name="connsiteY16" fmla="*/ 1520635 h 1763220"/>
                <a:gd name="connsiteX17" fmla="*/ 1129730 w 2705860"/>
                <a:gd name="connsiteY17" fmla="*/ 1637475 h 1763220"/>
                <a:gd name="connsiteX18" fmla="*/ 1434530 w 2705860"/>
                <a:gd name="connsiteY18" fmla="*/ 1754315 h 1763220"/>
                <a:gd name="connsiteX19" fmla="*/ 1851090 w 2705860"/>
                <a:gd name="connsiteY19" fmla="*/ 1383475 h 1763220"/>
                <a:gd name="connsiteX20" fmla="*/ 1805370 w 2705860"/>
                <a:gd name="connsiteY20" fmla="*/ 1012635 h 1763220"/>
                <a:gd name="connsiteX21" fmla="*/ 2064450 w 2705860"/>
                <a:gd name="connsiteY21" fmla="*/ 987235 h 1763220"/>
                <a:gd name="connsiteX22" fmla="*/ 2277810 w 2705860"/>
                <a:gd name="connsiteY22" fmla="*/ 1109155 h 1763220"/>
                <a:gd name="connsiteX23" fmla="*/ 2704530 w 2705860"/>
                <a:gd name="connsiteY23" fmla="*/ 723075 h 1763220"/>
                <a:gd name="connsiteX24" fmla="*/ 2125410 w 2705860"/>
                <a:gd name="connsiteY24" fmla="*/ 377635 h 1763220"/>
                <a:gd name="connsiteX25" fmla="*/ 2287970 w 2705860"/>
                <a:gd name="connsiteY25" fmla="*/ 149035 h 1763220"/>
                <a:gd name="connsiteX26" fmla="*/ 1754570 w 2705860"/>
                <a:gd name="connsiteY26" fmla="*/ 1715 h 1763220"/>
                <a:gd name="connsiteX27" fmla="*/ 1846010 w 2705860"/>
                <a:gd name="connsiteY27" fmla="*/ 245555 h 1763220"/>
                <a:gd name="connsiteX28" fmla="*/ 1475170 w 2705860"/>
                <a:gd name="connsiteY28" fmla="*/ 194755 h 1763220"/>
                <a:gd name="connsiteX29" fmla="*/ 1256730 w 2705860"/>
                <a:gd name="connsiteY29" fmla="*/ 453835 h 1763220"/>
                <a:gd name="connsiteX30" fmla="*/ 1129730 w 2705860"/>
                <a:gd name="connsiteY30" fmla="*/ 418275 h 176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705860" h="1763220">
                  <a:moveTo>
                    <a:pt x="1129730" y="418275"/>
                  </a:moveTo>
                  <a:cubicBezTo>
                    <a:pt x="1102637" y="403035"/>
                    <a:pt x="1119570" y="390335"/>
                    <a:pt x="1094170" y="362395"/>
                  </a:cubicBezTo>
                  <a:cubicBezTo>
                    <a:pt x="1068770" y="334455"/>
                    <a:pt x="1033210" y="276882"/>
                    <a:pt x="977330" y="250635"/>
                  </a:cubicBezTo>
                  <a:cubicBezTo>
                    <a:pt x="921450" y="224388"/>
                    <a:pt x="864723" y="195602"/>
                    <a:pt x="758890" y="204915"/>
                  </a:cubicBezTo>
                  <a:cubicBezTo>
                    <a:pt x="653057" y="214228"/>
                    <a:pt x="371117" y="269262"/>
                    <a:pt x="342330" y="306515"/>
                  </a:cubicBezTo>
                  <a:cubicBezTo>
                    <a:pt x="313543" y="343768"/>
                    <a:pt x="529443" y="383562"/>
                    <a:pt x="586170" y="428435"/>
                  </a:cubicBezTo>
                  <a:cubicBezTo>
                    <a:pt x="642897" y="473308"/>
                    <a:pt x="725870" y="541888"/>
                    <a:pt x="682690" y="575755"/>
                  </a:cubicBezTo>
                  <a:cubicBezTo>
                    <a:pt x="639510" y="609622"/>
                    <a:pt x="440543" y="592688"/>
                    <a:pt x="327090" y="631635"/>
                  </a:cubicBezTo>
                  <a:cubicBezTo>
                    <a:pt x="213637" y="670582"/>
                    <a:pt x="23137" y="776415"/>
                    <a:pt x="1970" y="809435"/>
                  </a:cubicBezTo>
                  <a:cubicBezTo>
                    <a:pt x="-19197" y="842455"/>
                    <a:pt x="135743" y="795042"/>
                    <a:pt x="200090" y="829755"/>
                  </a:cubicBezTo>
                  <a:cubicBezTo>
                    <a:pt x="264437" y="864468"/>
                    <a:pt x="317777" y="994008"/>
                    <a:pt x="388050" y="1017715"/>
                  </a:cubicBezTo>
                  <a:cubicBezTo>
                    <a:pt x="458323" y="1041422"/>
                    <a:pt x="587017" y="952522"/>
                    <a:pt x="621730" y="971995"/>
                  </a:cubicBezTo>
                  <a:cubicBezTo>
                    <a:pt x="656443" y="991468"/>
                    <a:pt x="635277" y="1078675"/>
                    <a:pt x="596330" y="1134555"/>
                  </a:cubicBezTo>
                  <a:cubicBezTo>
                    <a:pt x="557383" y="1190435"/>
                    <a:pt x="410063" y="1255628"/>
                    <a:pt x="388050" y="1307275"/>
                  </a:cubicBezTo>
                  <a:cubicBezTo>
                    <a:pt x="366037" y="1358922"/>
                    <a:pt x="384663" y="1392788"/>
                    <a:pt x="464250" y="1444435"/>
                  </a:cubicBezTo>
                  <a:cubicBezTo>
                    <a:pt x="543837" y="1496082"/>
                    <a:pt x="772437" y="1604455"/>
                    <a:pt x="865570" y="1617155"/>
                  </a:cubicBezTo>
                  <a:cubicBezTo>
                    <a:pt x="958703" y="1629855"/>
                    <a:pt x="979023" y="1517248"/>
                    <a:pt x="1023050" y="1520635"/>
                  </a:cubicBezTo>
                  <a:cubicBezTo>
                    <a:pt x="1067077" y="1524022"/>
                    <a:pt x="1061150" y="1598528"/>
                    <a:pt x="1129730" y="1637475"/>
                  </a:cubicBezTo>
                  <a:cubicBezTo>
                    <a:pt x="1198310" y="1676422"/>
                    <a:pt x="1314303" y="1796648"/>
                    <a:pt x="1434530" y="1754315"/>
                  </a:cubicBezTo>
                  <a:cubicBezTo>
                    <a:pt x="1554757" y="1711982"/>
                    <a:pt x="1789283" y="1507088"/>
                    <a:pt x="1851090" y="1383475"/>
                  </a:cubicBezTo>
                  <a:cubicBezTo>
                    <a:pt x="1912897" y="1259862"/>
                    <a:pt x="1769810" y="1078675"/>
                    <a:pt x="1805370" y="1012635"/>
                  </a:cubicBezTo>
                  <a:cubicBezTo>
                    <a:pt x="1840930" y="946595"/>
                    <a:pt x="1985710" y="971148"/>
                    <a:pt x="2064450" y="987235"/>
                  </a:cubicBezTo>
                  <a:cubicBezTo>
                    <a:pt x="2143190" y="1003322"/>
                    <a:pt x="2171130" y="1153182"/>
                    <a:pt x="2277810" y="1109155"/>
                  </a:cubicBezTo>
                  <a:cubicBezTo>
                    <a:pt x="2384490" y="1065128"/>
                    <a:pt x="2729930" y="844995"/>
                    <a:pt x="2704530" y="723075"/>
                  </a:cubicBezTo>
                  <a:cubicBezTo>
                    <a:pt x="2679130" y="601155"/>
                    <a:pt x="2194837" y="473308"/>
                    <a:pt x="2125410" y="377635"/>
                  </a:cubicBezTo>
                  <a:cubicBezTo>
                    <a:pt x="2055983" y="281962"/>
                    <a:pt x="2349777" y="211688"/>
                    <a:pt x="2287970" y="149035"/>
                  </a:cubicBezTo>
                  <a:cubicBezTo>
                    <a:pt x="2226163" y="86382"/>
                    <a:pt x="1828230" y="-14372"/>
                    <a:pt x="1754570" y="1715"/>
                  </a:cubicBezTo>
                  <a:cubicBezTo>
                    <a:pt x="1680910" y="17802"/>
                    <a:pt x="1892577" y="213382"/>
                    <a:pt x="1846010" y="245555"/>
                  </a:cubicBezTo>
                  <a:cubicBezTo>
                    <a:pt x="1799443" y="277728"/>
                    <a:pt x="1573383" y="160042"/>
                    <a:pt x="1475170" y="194755"/>
                  </a:cubicBezTo>
                  <a:cubicBezTo>
                    <a:pt x="1376957" y="229468"/>
                    <a:pt x="1311763" y="414888"/>
                    <a:pt x="1256730" y="453835"/>
                  </a:cubicBezTo>
                  <a:cubicBezTo>
                    <a:pt x="1201697" y="492782"/>
                    <a:pt x="1156823" y="433515"/>
                    <a:pt x="1129730" y="418275"/>
                  </a:cubicBezTo>
                  <a:close/>
                </a:path>
              </a:pathLst>
            </a:cu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TextBox 12"/>
          <p:cNvSpPr txBox="1"/>
          <p:nvPr/>
        </p:nvSpPr>
        <p:spPr>
          <a:xfrm>
            <a:off x="3284317" y="1003762"/>
            <a:ext cx="6603090" cy="584775"/>
          </a:xfrm>
          <a:prstGeom prst="rect">
            <a:avLst/>
          </a:prstGeom>
          <a:noFill/>
        </p:spPr>
        <p:txBody>
          <a:bodyPr wrap="none" rtlCol="0">
            <a:spAutoFit/>
          </a:bodyPr>
          <a:lstStyle/>
          <a:p>
            <a:r>
              <a:rPr lang="en-US" sz="3200" smtClean="0">
                <a:latin typeface="Powderfinger Type" charset="0"/>
                <a:ea typeface="Powderfinger Type" charset="0"/>
                <a:cs typeface="Powderfinger Type" charset="0"/>
              </a:rPr>
              <a:t>Phase </a:t>
            </a:r>
            <a:r>
              <a:rPr lang="en-US" sz="3200" dirty="0" smtClean="0">
                <a:latin typeface="Powderfinger Type" charset="0"/>
                <a:ea typeface="Powderfinger Type" charset="0"/>
                <a:cs typeface="Powderfinger Type" charset="0"/>
              </a:rPr>
              <a:t>1 </a:t>
            </a:r>
            <a:r>
              <a:rPr lang="mr-IN" sz="3200" dirty="0" smtClean="0">
                <a:latin typeface="Powderfinger Type" charset="0"/>
                <a:ea typeface="Powderfinger Type" charset="0"/>
                <a:cs typeface="Powderfinger Type" charset="0"/>
              </a:rPr>
              <a:t>–</a:t>
            </a:r>
            <a:r>
              <a:rPr lang="en-US" sz="3200" dirty="0" smtClean="0">
                <a:latin typeface="Powderfinger Type" charset="0"/>
                <a:ea typeface="Powderfinger Type" charset="0"/>
                <a:cs typeface="Powderfinger Type" charset="0"/>
              </a:rPr>
              <a:t> Early Deployment</a:t>
            </a:r>
            <a:endParaRPr lang="en-US" sz="3200" dirty="0">
              <a:latin typeface="Powderfinger Type" charset="0"/>
              <a:ea typeface="Powderfinger Type" charset="0"/>
              <a:cs typeface="Powderfinger Type" charset="0"/>
            </a:endParaRPr>
          </a:p>
        </p:txBody>
      </p:sp>
      <p:grpSp>
        <p:nvGrpSpPr>
          <p:cNvPr id="14" name="Group 13"/>
          <p:cNvGrpSpPr/>
          <p:nvPr/>
        </p:nvGrpSpPr>
        <p:grpSpPr>
          <a:xfrm>
            <a:off x="8321626" y="2460945"/>
            <a:ext cx="1356076" cy="1166757"/>
            <a:chOff x="8580484" y="4523231"/>
            <a:chExt cx="1356076" cy="1166757"/>
          </a:xfrm>
        </p:grpSpPr>
        <p:sp>
          <p:nvSpPr>
            <p:cNvPr id="15" name="Freeform 14"/>
            <p:cNvSpPr/>
            <p:nvPr/>
          </p:nvSpPr>
          <p:spPr>
            <a:xfrm>
              <a:off x="8580484" y="4523231"/>
              <a:ext cx="1356076" cy="1166757"/>
            </a:xfrm>
            <a:custGeom>
              <a:avLst/>
              <a:gdLst>
                <a:gd name="connsiteX0" fmla="*/ 868683 w 1844919"/>
                <a:gd name="connsiteY0" fmla="*/ 349086 h 1245999"/>
                <a:gd name="connsiteX1" fmla="*/ 690883 w 1844919"/>
                <a:gd name="connsiteY1" fmla="*/ 156046 h 1245999"/>
                <a:gd name="connsiteX2" fmla="*/ 218443 w 1844919"/>
                <a:gd name="connsiteY2" fmla="*/ 354166 h 1245999"/>
                <a:gd name="connsiteX3" fmla="*/ 497843 w 1844919"/>
                <a:gd name="connsiteY3" fmla="*/ 460846 h 1245999"/>
                <a:gd name="connsiteX4" fmla="*/ 218443 w 1844919"/>
                <a:gd name="connsiteY4" fmla="*/ 465926 h 1245999"/>
                <a:gd name="connsiteX5" fmla="*/ 3 w 1844919"/>
                <a:gd name="connsiteY5" fmla="*/ 719926 h 1245999"/>
                <a:gd name="connsiteX6" fmla="*/ 213363 w 1844919"/>
                <a:gd name="connsiteY6" fmla="*/ 882486 h 1245999"/>
                <a:gd name="connsiteX7" fmla="*/ 447043 w 1844919"/>
                <a:gd name="connsiteY7" fmla="*/ 785966 h 1245999"/>
                <a:gd name="connsiteX8" fmla="*/ 284483 w 1844919"/>
                <a:gd name="connsiteY8" fmla="*/ 938366 h 1245999"/>
                <a:gd name="connsiteX9" fmla="*/ 396243 w 1844919"/>
                <a:gd name="connsiteY9" fmla="*/ 1161886 h 1245999"/>
                <a:gd name="connsiteX10" fmla="*/ 695963 w 1844919"/>
                <a:gd name="connsiteY10" fmla="*/ 1177126 h 1245999"/>
                <a:gd name="connsiteX11" fmla="*/ 746763 w 1844919"/>
                <a:gd name="connsiteY11" fmla="*/ 1039966 h 1245999"/>
                <a:gd name="connsiteX12" fmla="*/ 858523 w 1844919"/>
                <a:gd name="connsiteY12" fmla="*/ 1202526 h 1245999"/>
                <a:gd name="connsiteX13" fmla="*/ 1346203 w 1844919"/>
                <a:gd name="connsiteY13" fmla="*/ 1227926 h 1245999"/>
                <a:gd name="connsiteX14" fmla="*/ 1463043 w 1844919"/>
                <a:gd name="connsiteY14" fmla="*/ 963766 h 1245999"/>
                <a:gd name="connsiteX15" fmla="*/ 1310643 w 1844919"/>
                <a:gd name="connsiteY15" fmla="*/ 801206 h 1245999"/>
                <a:gd name="connsiteX16" fmla="*/ 1468123 w 1844919"/>
                <a:gd name="connsiteY16" fmla="*/ 902806 h 1245999"/>
                <a:gd name="connsiteX17" fmla="*/ 1823723 w 1844919"/>
                <a:gd name="connsiteY17" fmla="*/ 648806 h 1245999"/>
                <a:gd name="connsiteX18" fmla="*/ 1772923 w 1844919"/>
                <a:gd name="connsiteY18" fmla="*/ 465926 h 1245999"/>
                <a:gd name="connsiteX19" fmla="*/ 1513843 w 1844919"/>
                <a:gd name="connsiteY19" fmla="*/ 394806 h 1245999"/>
                <a:gd name="connsiteX20" fmla="*/ 1549403 w 1844919"/>
                <a:gd name="connsiteY20" fmla="*/ 186526 h 1245999"/>
                <a:gd name="connsiteX21" fmla="*/ 1249683 w 1844919"/>
                <a:gd name="connsiteY21" fmla="*/ 44286 h 1245999"/>
                <a:gd name="connsiteX22" fmla="*/ 1153163 w 1844919"/>
                <a:gd name="connsiteY22" fmla="*/ 13806 h 1245999"/>
                <a:gd name="connsiteX23" fmla="*/ 949963 w 1844919"/>
                <a:gd name="connsiteY23" fmla="*/ 247486 h 1245999"/>
                <a:gd name="connsiteX24" fmla="*/ 868683 w 1844919"/>
                <a:gd name="connsiteY24" fmla="*/ 349086 h 124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844919" h="1245999">
                  <a:moveTo>
                    <a:pt x="868683" y="349086"/>
                  </a:moveTo>
                  <a:cubicBezTo>
                    <a:pt x="825503" y="333846"/>
                    <a:pt x="799256" y="155199"/>
                    <a:pt x="690883" y="156046"/>
                  </a:cubicBezTo>
                  <a:cubicBezTo>
                    <a:pt x="582510" y="156893"/>
                    <a:pt x="250616" y="303366"/>
                    <a:pt x="218443" y="354166"/>
                  </a:cubicBezTo>
                  <a:cubicBezTo>
                    <a:pt x="186270" y="404966"/>
                    <a:pt x="497843" y="442219"/>
                    <a:pt x="497843" y="460846"/>
                  </a:cubicBezTo>
                  <a:cubicBezTo>
                    <a:pt x="497843" y="479473"/>
                    <a:pt x="301416" y="422746"/>
                    <a:pt x="218443" y="465926"/>
                  </a:cubicBezTo>
                  <a:cubicBezTo>
                    <a:pt x="135470" y="509106"/>
                    <a:pt x="850" y="650499"/>
                    <a:pt x="3" y="719926"/>
                  </a:cubicBezTo>
                  <a:cubicBezTo>
                    <a:pt x="-844" y="789353"/>
                    <a:pt x="138856" y="871479"/>
                    <a:pt x="213363" y="882486"/>
                  </a:cubicBezTo>
                  <a:cubicBezTo>
                    <a:pt x="287870" y="893493"/>
                    <a:pt x="435190" y="776653"/>
                    <a:pt x="447043" y="785966"/>
                  </a:cubicBezTo>
                  <a:cubicBezTo>
                    <a:pt x="458896" y="795279"/>
                    <a:pt x="292950" y="875713"/>
                    <a:pt x="284483" y="938366"/>
                  </a:cubicBezTo>
                  <a:cubicBezTo>
                    <a:pt x="276016" y="1001019"/>
                    <a:pt x="327663" y="1122093"/>
                    <a:pt x="396243" y="1161886"/>
                  </a:cubicBezTo>
                  <a:cubicBezTo>
                    <a:pt x="464823" y="1201679"/>
                    <a:pt x="637543" y="1197446"/>
                    <a:pt x="695963" y="1177126"/>
                  </a:cubicBezTo>
                  <a:cubicBezTo>
                    <a:pt x="754383" y="1156806"/>
                    <a:pt x="719670" y="1035733"/>
                    <a:pt x="746763" y="1039966"/>
                  </a:cubicBezTo>
                  <a:cubicBezTo>
                    <a:pt x="773856" y="1044199"/>
                    <a:pt x="758616" y="1171199"/>
                    <a:pt x="858523" y="1202526"/>
                  </a:cubicBezTo>
                  <a:cubicBezTo>
                    <a:pt x="958430" y="1233853"/>
                    <a:pt x="1245450" y="1267719"/>
                    <a:pt x="1346203" y="1227926"/>
                  </a:cubicBezTo>
                  <a:cubicBezTo>
                    <a:pt x="1446956" y="1188133"/>
                    <a:pt x="1468970" y="1034886"/>
                    <a:pt x="1463043" y="963766"/>
                  </a:cubicBezTo>
                  <a:cubicBezTo>
                    <a:pt x="1457116" y="892646"/>
                    <a:pt x="1309796" y="811366"/>
                    <a:pt x="1310643" y="801206"/>
                  </a:cubicBezTo>
                  <a:cubicBezTo>
                    <a:pt x="1311490" y="791046"/>
                    <a:pt x="1382610" y="928206"/>
                    <a:pt x="1468123" y="902806"/>
                  </a:cubicBezTo>
                  <a:cubicBezTo>
                    <a:pt x="1553636" y="877406"/>
                    <a:pt x="1772923" y="721619"/>
                    <a:pt x="1823723" y="648806"/>
                  </a:cubicBezTo>
                  <a:cubicBezTo>
                    <a:pt x="1874523" y="575993"/>
                    <a:pt x="1824570" y="508259"/>
                    <a:pt x="1772923" y="465926"/>
                  </a:cubicBezTo>
                  <a:cubicBezTo>
                    <a:pt x="1721276" y="423593"/>
                    <a:pt x="1551096" y="441373"/>
                    <a:pt x="1513843" y="394806"/>
                  </a:cubicBezTo>
                  <a:cubicBezTo>
                    <a:pt x="1476590" y="348239"/>
                    <a:pt x="1593430" y="244946"/>
                    <a:pt x="1549403" y="186526"/>
                  </a:cubicBezTo>
                  <a:cubicBezTo>
                    <a:pt x="1505376" y="128106"/>
                    <a:pt x="1315723" y="73073"/>
                    <a:pt x="1249683" y="44286"/>
                  </a:cubicBezTo>
                  <a:cubicBezTo>
                    <a:pt x="1183643" y="15499"/>
                    <a:pt x="1203116" y="-20061"/>
                    <a:pt x="1153163" y="13806"/>
                  </a:cubicBezTo>
                  <a:cubicBezTo>
                    <a:pt x="1103210" y="47673"/>
                    <a:pt x="993143" y="194993"/>
                    <a:pt x="949963" y="247486"/>
                  </a:cubicBezTo>
                  <a:cubicBezTo>
                    <a:pt x="906783" y="299979"/>
                    <a:pt x="911863" y="364326"/>
                    <a:pt x="868683" y="349086"/>
                  </a:cubicBezTo>
                  <a:close/>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15"/>
            <p:cNvSpPr/>
            <p:nvPr/>
          </p:nvSpPr>
          <p:spPr>
            <a:xfrm>
              <a:off x="8683291" y="4558639"/>
              <a:ext cx="1150462" cy="1095940"/>
            </a:xfrm>
            <a:custGeom>
              <a:avLst/>
              <a:gdLst>
                <a:gd name="connsiteX0" fmla="*/ 1129730 w 2705860"/>
                <a:gd name="connsiteY0" fmla="*/ 418275 h 1763220"/>
                <a:gd name="connsiteX1" fmla="*/ 1094170 w 2705860"/>
                <a:gd name="connsiteY1" fmla="*/ 362395 h 1763220"/>
                <a:gd name="connsiteX2" fmla="*/ 977330 w 2705860"/>
                <a:gd name="connsiteY2" fmla="*/ 250635 h 1763220"/>
                <a:gd name="connsiteX3" fmla="*/ 758890 w 2705860"/>
                <a:gd name="connsiteY3" fmla="*/ 204915 h 1763220"/>
                <a:gd name="connsiteX4" fmla="*/ 342330 w 2705860"/>
                <a:gd name="connsiteY4" fmla="*/ 306515 h 1763220"/>
                <a:gd name="connsiteX5" fmla="*/ 586170 w 2705860"/>
                <a:gd name="connsiteY5" fmla="*/ 428435 h 1763220"/>
                <a:gd name="connsiteX6" fmla="*/ 682690 w 2705860"/>
                <a:gd name="connsiteY6" fmla="*/ 575755 h 1763220"/>
                <a:gd name="connsiteX7" fmla="*/ 327090 w 2705860"/>
                <a:gd name="connsiteY7" fmla="*/ 631635 h 1763220"/>
                <a:gd name="connsiteX8" fmla="*/ 1970 w 2705860"/>
                <a:gd name="connsiteY8" fmla="*/ 809435 h 1763220"/>
                <a:gd name="connsiteX9" fmla="*/ 200090 w 2705860"/>
                <a:gd name="connsiteY9" fmla="*/ 829755 h 1763220"/>
                <a:gd name="connsiteX10" fmla="*/ 388050 w 2705860"/>
                <a:gd name="connsiteY10" fmla="*/ 1017715 h 1763220"/>
                <a:gd name="connsiteX11" fmla="*/ 621730 w 2705860"/>
                <a:gd name="connsiteY11" fmla="*/ 971995 h 1763220"/>
                <a:gd name="connsiteX12" fmla="*/ 596330 w 2705860"/>
                <a:gd name="connsiteY12" fmla="*/ 1134555 h 1763220"/>
                <a:gd name="connsiteX13" fmla="*/ 388050 w 2705860"/>
                <a:gd name="connsiteY13" fmla="*/ 1307275 h 1763220"/>
                <a:gd name="connsiteX14" fmla="*/ 464250 w 2705860"/>
                <a:gd name="connsiteY14" fmla="*/ 1444435 h 1763220"/>
                <a:gd name="connsiteX15" fmla="*/ 865570 w 2705860"/>
                <a:gd name="connsiteY15" fmla="*/ 1617155 h 1763220"/>
                <a:gd name="connsiteX16" fmla="*/ 1023050 w 2705860"/>
                <a:gd name="connsiteY16" fmla="*/ 1520635 h 1763220"/>
                <a:gd name="connsiteX17" fmla="*/ 1129730 w 2705860"/>
                <a:gd name="connsiteY17" fmla="*/ 1637475 h 1763220"/>
                <a:gd name="connsiteX18" fmla="*/ 1434530 w 2705860"/>
                <a:gd name="connsiteY18" fmla="*/ 1754315 h 1763220"/>
                <a:gd name="connsiteX19" fmla="*/ 1851090 w 2705860"/>
                <a:gd name="connsiteY19" fmla="*/ 1383475 h 1763220"/>
                <a:gd name="connsiteX20" fmla="*/ 1805370 w 2705860"/>
                <a:gd name="connsiteY20" fmla="*/ 1012635 h 1763220"/>
                <a:gd name="connsiteX21" fmla="*/ 2064450 w 2705860"/>
                <a:gd name="connsiteY21" fmla="*/ 987235 h 1763220"/>
                <a:gd name="connsiteX22" fmla="*/ 2277810 w 2705860"/>
                <a:gd name="connsiteY22" fmla="*/ 1109155 h 1763220"/>
                <a:gd name="connsiteX23" fmla="*/ 2704530 w 2705860"/>
                <a:gd name="connsiteY23" fmla="*/ 723075 h 1763220"/>
                <a:gd name="connsiteX24" fmla="*/ 2125410 w 2705860"/>
                <a:gd name="connsiteY24" fmla="*/ 377635 h 1763220"/>
                <a:gd name="connsiteX25" fmla="*/ 2287970 w 2705860"/>
                <a:gd name="connsiteY25" fmla="*/ 149035 h 1763220"/>
                <a:gd name="connsiteX26" fmla="*/ 1754570 w 2705860"/>
                <a:gd name="connsiteY26" fmla="*/ 1715 h 1763220"/>
                <a:gd name="connsiteX27" fmla="*/ 1846010 w 2705860"/>
                <a:gd name="connsiteY27" fmla="*/ 245555 h 1763220"/>
                <a:gd name="connsiteX28" fmla="*/ 1475170 w 2705860"/>
                <a:gd name="connsiteY28" fmla="*/ 194755 h 1763220"/>
                <a:gd name="connsiteX29" fmla="*/ 1256730 w 2705860"/>
                <a:gd name="connsiteY29" fmla="*/ 453835 h 1763220"/>
                <a:gd name="connsiteX30" fmla="*/ 1129730 w 2705860"/>
                <a:gd name="connsiteY30" fmla="*/ 418275 h 176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705860" h="1763220">
                  <a:moveTo>
                    <a:pt x="1129730" y="418275"/>
                  </a:moveTo>
                  <a:cubicBezTo>
                    <a:pt x="1102637" y="403035"/>
                    <a:pt x="1119570" y="390335"/>
                    <a:pt x="1094170" y="362395"/>
                  </a:cubicBezTo>
                  <a:cubicBezTo>
                    <a:pt x="1068770" y="334455"/>
                    <a:pt x="1033210" y="276882"/>
                    <a:pt x="977330" y="250635"/>
                  </a:cubicBezTo>
                  <a:cubicBezTo>
                    <a:pt x="921450" y="224388"/>
                    <a:pt x="864723" y="195602"/>
                    <a:pt x="758890" y="204915"/>
                  </a:cubicBezTo>
                  <a:cubicBezTo>
                    <a:pt x="653057" y="214228"/>
                    <a:pt x="371117" y="269262"/>
                    <a:pt x="342330" y="306515"/>
                  </a:cubicBezTo>
                  <a:cubicBezTo>
                    <a:pt x="313543" y="343768"/>
                    <a:pt x="529443" y="383562"/>
                    <a:pt x="586170" y="428435"/>
                  </a:cubicBezTo>
                  <a:cubicBezTo>
                    <a:pt x="642897" y="473308"/>
                    <a:pt x="725870" y="541888"/>
                    <a:pt x="682690" y="575755"/>
                  </a:cubicBezTo>
                  <a:cubicBezTo>
                    <a:pt x="639510" y="609622"/>
                    <a:pt x="440543" y="592688"/>
                    <a:pt x="327090" y="631635"/>
                  </a:cubicBezTo>
                  <a:cubicBezTo>
                    <a:pt x="213637" y="670582"/>
                    <a:pt x="23137" y="776415"/>
                    <a:pt x="1970" y="809435"/>
                  </a:cubicBezTo>
                  <a:cubicBezTo>
                    <a:pt x="-19197" y="842455"/>
                    <a:pt x="135743" y="795042"/>
                    <a:pt x="200090" y="829755"/>
                  </a:cubicBezTo>
                  <a:cubicBezTo>
                    <a:pt x="264437" y="864468"/>
                    <a:pt x="317777" y="994008"/>
                    <a:pt x="388050" y="1017715"/>
                  </a:cubicBezTo>
                  <a:cubicBezTo>
                    <a:pt x="458323" y="1041422"/>
                    <a:pt x="587017" y="952522"/>
                    <a:pt x="621730" y="971995"/>
                  </a:cubicBezTo>
                  <a:cubicBezTo>
                    <a:pt x="656443" y="991468"/>
                    <a:pt x="635277" y="1078675"/>
                    <a:pt x="596330" y="1134555"/>
                  </a:cubicBezTo>
                  <a:cubicBezTo>
                    <a:pt x="557383" y="1190435"/>
                    <a:pt x="410063" y="1255628"/>
                    <a:pt x="388050" y="1307275"/>
                  </a:cubicBezTo>
                  <a:cubicBezTo>
                    <a:pt x="366037" y="1358922"/>
                    <a:pt x="384663" y="1392788"/>
                    <a:pt x="464250" y="1444435"/>
                  </a:cubicBezTo>
                  <a:cubicBezTo>
                    <a:pt x="543837" y="1496082"/>
                    <a:pt x="772437" y="1604455"/>
                    <a:pt x="865570" y="1617155"/>
                  </a:cubicBezTo>
                  <a:cubicBezTo>
                    <a:pt x="958703" y="1629855"/>
                    <a:pt x="979023" y="1517248"/>
                    <a:pt x="1023050" y="1520635"/>
                  </a:cubicBezTo>
                  <a:cubicBezTo>
                    <a:pt x="1067077" y="1524022"/>
                    <a:pt x="1061150" y="1598528"/>
                    <a:pt x="1129730" y="1637475"/>
                  </a:cubicBezTo>
                  <a:cubicBezTo>
                    <a:pt x="1198310" y="1676422"/>
                    <a:pt x="1314303" y="1796648"/>
                    <a:pt x="1434530" y="1754315"/>
                  </a:cubicBezTo>
                  <a:cubicBezTo>
                    <a:pt x="1554757" y="1711982"/>
                    <a:pt x="1789283" y="1507088"/>
                    <a:pt x="1851090" y="1383475"/>
                  </a:cubicBezTo>
                  <a:cubicBezTo>
                    <a:pt x="1912897" y="1259862"/>
                    <a:pt x="1769810" y="1078675"/>
                    <a:pt x="1805370" y="1012635"/>
                  </a:cubicBezTo>
                  <a:cubicBezTo>
                    <a:pt x="1840930" y="946595"/>
                    <a:pt x="1985710" y="971148"/>
                    <a:pt x="2064450" y="987235"/>
                  </a:cubicBezTo>
                  <a:cubicBezTo>
                    <a:pt x="2143190" y="1003322"/>
                    <a:pt x="2171130" y="1153182"/>
                    <a:pt x="2277810" y="1109155"/>
                  </a:cubicBezTo>
                  <a:cubicBezTo>
                    <a:pt x="2384490" y="1065128"/>
                    <a:pt x="2729930" y="844995"/>
                    <a:pt x="2704530" y="723075"/>
                  </a:cubicBezTo>
                  <a:cubicBezTo>
                    <a:pt x="2679130" y="601155"/>
                    <a:pt x="2194837" y="473308"/>
                    <a:pt x="2125410" y="377635"/>
                  </a:cubicBezTo>
                  <a:cubicBezTo>
                    <a:pt x="2055983" y="281962"/>
                    <a:pt x="2349777" y="211688"/>
                    <a:pt x="2287970" y="149035"/>
                  </a:cubicBezTo>
                  <a:cubicBezTo>
                    <a:pt x="2226163" y="86382"/>
                    <a:pt x="1828230" y="-14372"/>
                    <a:pt x="1754570" y="1715"/>
                  </a:cubicBezTo>
                  <a:cubicBezTo>
                    <a:pt x="1680910" y="17802"/>
                    <a:pt x="1892577" y="213382"/>
                    <a:pt x="1846010" y="245555"/>
                  </a:cubicBezTo>
                  <a:cubicBezTo>
                    <a:pt x="1799443" y="277728"/>
                    <a:pt x="1573383" y="160042"/>
                    <a:pt x="1475170" y="194755"/>
                  </a:cubicBezTo>
                  <a:cubicBezTo>
                    <a:pt x="1376957" y="229468"/>
                    <a:pt x="1311763" y="414888"/>
                    <a:pt x="1256730" y="453835"/>
                  </a:cubicBezTo>
                  <a:cubicBezTo>
                    <a:pt x="1201697" y="492782"/>
                    <a:pt x="1156823" y="433515"/>
                    <a:pt x="1129730" y="418275"/>
                  </a:cubicBezTo>
                  <a:close/>
                </a:path>
              </a:pathLst>
            </a:cu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 name="Group 16"/>
          <p:cNvGrpSpPr/>
          <p:nvPr/>
        </p:nvGrpSpPr>
        <p:grpSpPr>
          <a:xfrm>
            <a:off x="2366366" y="5152986"/>
            <a:ext cx="1356076" cy="1166757"/>
            <a:chOff x="8580484" y="4523231"/>
            <a:chExt cx="1356076" cy="1166757"/>
          </a:xfrm>
        </p:grpSpPr>
        <p:sp>
          <p:nvSpPr>
            <p:cNvPr id="18" name="Freeform 17"/>
            <p:cNvSpPr/>
            <p:nvPr/>
          </p:nvSpPr>
          <p:spPr>
            <a:xfrm>
              <a:off x="8580484" y="4523231"/>
              <a:ext cx="1356076" cy="1166757"/>
            </a:xfrm>
            <a:custGeom>
              <a:avLst/>
              <a:gdLst>
                <a:gd name="connsiteX0" fmla="*/ 868683 w 1844919"/>
                <a:gd name="connsiteY0" fmla="*/ 349086 h 1245999"/>
                <a:gd name="connsiteX1" fmla="*/ 690883 w 1844919"/>
                <a:gd name="connsiteY1" fmla="*/ 156046 h 1245999"/>
                <a:gd name="connsiteX2" fmla="*/ 218443 w 1844919"/>
                <a:gd name="connsiteY2" fmla="*/ 354166 h 1245999"/>
                <a:gd name="connsiteX3" fmla="*/ 497843 w 1844919"/>
                <a:gd name="connsiteY3" fmla="*/ 460846 h 1245999"/>
                <a:gd name="connsiteX4" fmla="*/ 218443 w 1844919"/>
                <a:gd name="connsiteY4" fmla="*/ 465926 h 1245999"/>
                <a:gd name="connsiteX5" fmla="*/ 3 w 1844919"/>
                <a:gd name="connsiteY5" fmla="*/ 719926 h 1245999"/>
                <a:gd name="connsiteX6" fmla="*/ 213363 w 1844919"/>
                <a:gd name="connsiteY6" fmla="*/ 882486 h 1245999"/>
                <a:gd name="connsiteX7" fmla="*/ 447043 w 1844919"/>
                <a:gd name="connsiteY7" fmla="*/ 785966 h 1245999"/>
                <a:gd name="connsiteX8" fmla="*/ 284483 w 1844919"/>
                <a:gd name="connsiteY8" fmla="*/ 938366 h 1245999"/>
                <a:gd name="connsiteX9" fmla="*/ 396243 w 1844919"/>
                <a:gd name="connsiteY9" fmla="*/ 1161886 h 1245999"/>
                <a:gd name="connsiteX10" fmla="*/ 695963 w 1844919"/>
                <a:gd name="connsiteY10" fmla="*/ 1177126 h 1245999"/>
                <a:gd name="connsiteX11" fmla="*/ 746763 w 1844919"/>
                <a:gd name="connsiteY11" fmla="*/ 1039966 h 1245999"/>
                <a:gd name="connsiteX12" fmla="*/ 858523 w 1844919"/>
                <a:gd name="connsiteY12" fmla="*/ 1202526 h 1245999"/>
                <a:gd name="connsiteX13" fmla="*/ 1346203 w 1844919"/>
                <a:gd name="connsiteY13" fmla="*/ 1227926 h 1245999"/>
                <a:gd name="connsiteX14" fmla="*/ 1463043 w 1844919"/>
                <a:gd name="connsiteY14" fmla="*/ 963766 h 1245999"/>
                <a:gd name="connsiteX15" fmla="*/ 1310643 w 1844919"/>
                <a:gd name="connsiteY15" fmla="*/ 801206 h 1245999"/>
                <a:gd name="connsiteX16" fmla="*/ 1468123 w 1844919"/>
                <a:gd name="connsiteY16" fmla="*/ 902806 h 1245999"/>
                <a:gd name="connsiteX17" fmla="*/ 1823723 w 1844919"/>
                <a:gd name="connsiteY17" fmla="*/ 648806 h 1245999"/>
                <a:gd name="connsiteX18" fmla="*/ 1772923 w 1844919"/>
                <a:gd name="connsiteY18" fmla="*/ 465926 h 1245999"/>
                <a:gd name="connsiteX19" fmla="*/ 1513843 w 1844919"/>
                <a:gd name="connsiteY19" fmla="*/ 394806 h 1245999"/>
                <a:gd name="connsiteX20" fmla="*/ 1549403 w 1844919"/>
                <a:gd name="connsiteY20" fmla="*/ 186526 h 1245999"/>
                <a:gd name="connsiteX21" fmla="*/ 1249683 w 1844919"/>
                <a:gd name="connsiteY21" fmla="*/ 44286 h 1245999"/>
                <a:gd name="connsiteX22" fmla="*/ 1153163 w 1844919"/>
                <a:gd name="connsiteY22" fmla="*/ 13806 h 1245999"/>
                <a:gd name="connsiteX23" fmla="*/ 949963 w 1844919"/>
                <a:gd name="connsiteY23" fmla="*/ 247486 h 1245999"/>
                <a:gd name="connsiteX24" fmla="*/ 868683 w 1844919"/>
                <a:gd name="connsiteY24" fmla="*/ 349086 h 124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844919" h="1245999">
                  <a:moveTo>
                    <a:pt x="868683" y="349086"/>
                  </a:moveTo>
                  <a:cubicBezTo>
                    <a:pt x="825503" y="333846"/>
                    <a:pt x="799256" y="155199"/>
                    <a:pt x="690883" y="156046"/>
                  </a:cubicBezTo>
                  <a:cubicBezTo>
                    <a:pt x="582510" y="156893"/>
                    <a:pt x="250616" y="303366"/>
                    <a:pt x="218443" y="354166"/>
                  </a:cubicBezTo>
                  <a:cubicBezTo>
                    <a:pt x="186270" y="404966"/>
                    <a:pt x="497843" y="442219"/>
                    <a:pt x="497843" y="460846"/>
                  </a:cubicBezTo>
                  <a:cubicBezTo>
                    <a:pt x="497843" y="479473"/>
                    <a:pt x="301416" y="422746"/>
                    <a:pt x="218443" y="465926"/>
                  </a:cubicBezTo>
                  <a:cubicBezTo>
                    <a:pt x="135470" y="509106"/>
                    <a:pt x="850" y="650499"/>
                    <a:pt x="3" y="719926"/>
                  </a:cubicBezTo>
                  <a:cubicBezTo>
                    <a:pt x="-844" y="789353"/>
                    <a:pt x="138856" y="871479"/>
                    <a:pt x="213363" y="882486"/>
                  </a:cubicBezTo>
                  <a:cubicBezTo>
                    <a:pt x="287870" y="893493"/>
                    <a:pt x="435190" y="776653"/>
                    <a:pt x="447043" y="785966"/>
                  </a:cubicBezTo>
                  <a:cubicBezTo>
                    <a:pt x="458896" y="795279"/>
                    <a:pt x="292950" y="875713"/>
                    <a:pt x="284483" y="938366"/>
                  </a:cubicBezTo>
                  <a:cubicBezTo>
                    <a:pt x="276016" y="1001019"/>
                    <a:pt x="327663" y="1122093"/>
                    <a:pt x="396243" y="1161886"/>
                  </a:cubicBezTo>
                  <a:cubicBezTo>
                    <a:pt x="464823" y="1201679"/>
                    <a:pt x="637543" y="1197446"/>
                    <a:pt x="695963" y="1177126"/>
                  </a:cubicBezTo>
                  <a:cubicBezTo>
                    <a:pt x="754383" y="1156806"/>
                    <a:pt x="719670" y="1035733"/>
                    <a:pt x="746763" y="1039966"/>
                  </a:cubicBezTo>
                  <a:cubicBezTo>
                    <a:pt x="773856" y="1044199"/>
                    <a:pt x="758616" y="1171199"/>
                    <a:pt x="858523" y="1202526"/>
                  </a:cubicBezTo>
                  <a:cubicBezTo>
                    <a:pt x="958430" y="1233853"/>
                    <a:pt x="1245450" y="1267719"/>
                    <a:pt x="1346203" y="1227926"/>
                  </a:cubicBezTo>
                  <a:cubicBezTo>
                    <a:pt x="1446956" y="1188133"/>
                    <a:pt x="1468970" y="1034886"/>
                    <a:pt x="1463043" y="963766"/>
                  </a:cubicBezTo>
                  <a:cubicBezTo>
                    <a:pt x="1457116" y="892646"/>
                    <a:pt x="1309796" y="811366"/>
                    <a:pt x="1310643" y="801206"/>
                  </a:cubicBezTo>
                  <a:cubicBezTo>
                    <a:pt x="1311490" y="791046"/>
                    <a:pt x="1382610" y="928206"/>
                    <a:pt x="1468123" y="902806"/>
                  </a:cubicBezTo>
                  <a:cubicBezTo>
                    <a:pt x="1553636" y="877406"/>
                    <a:pt x="1772923" y="721619"/>
                    <a:pt x="1823723" y="648806"/>
                  </a:cubicBezTo>
                  <a:cubicBezTo>
                    <a:pt x="1874523" y="575993"/>
                    <a:pt x="1824570" y="508259"/>
                    <a:pt x="1772923" y="465926"/>
                  </a:cubicBezTo>
                  <a:cubicBezTo>
                    <a:pt x="1721276" y="423593"/>
                    <a:pt x="1551096" y="441373"/>
                    <a:pt x="1513843" y="394806"/>
                  </a:cubicBezTo>
                  <a:cubicBezTo>
                    <a:pt x="1476590" y="348239"/>
                    <a:pt x="1593430" y="244946"/>
                    <a:pt x="1549403" y="186526"/>
                  </a:cubicBezTo>
                  <a:cubicBezTo>
                    <a:pt x="1505376" y="128106"/>
                    <a:pt x="1315723" y="73073"/>
                    <a:pt x="1249683" y="44286"/>
                  </a:cubicBezTo>
                  <a:cubicBezTo>
                    <a:pt x="1183643" y="15499"/>
                    <a:pt x="1203116" y="-20061"/>
                    <a:pt x="1153163" y="13806"/>
                  </a:cubicBezTo>
                  <a:cubicBezTo>
                    <a:pt x="1103210" y="47673"/>
                    <a:pt x="993143" y="194993"/>
                    <a:pt x="949963" y="247486"/>
                  </a:cubicBezTo>
                  <a:cubicBezTo>
                    <a:pt x="906783" y="299979"/>
                    <a:pt x="911863" y="364326"/>
                    <a:pt x="868683" y="349086"/>
                  </a:cubicBezTo>
                  <a:close/>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18"/>
            <p:cNvSpPr/>
            <p:nvPr/>
          </p:nvSpPr>
          <p:spPr>
            <a:xfrm>
              <a:off x="8683291" y="4558639"/>
              <a:ext cx="1150462" cy="1095940"/>
            </a:xfrm>
            <a:custGeom>
              <a:avLst/>
              <a:gdLst>
                <a:gd name="connsiteX0" fmla="*/ 1129730 w 2705860"/>
                <a:gd name="connsiteY0" fmla="*/ 418275 h 1763220"/>
                <a:gd name="connsiteX1" fmla="*/ 1094170 w 2705860"/>
                <a:gd name="connsiteY1" fmla="*/ 362395 h 1763220"/>
                <a:gd name="connsiteX2" fmla="*/ 977330 w 2705860"/>
                <a:gd name="connsiteY2" fmla="*/ 250635 h 1763220"/>
                <a:gd name="connsiteX3" fmla="*/ 758890 w 2705860"/>
                <a:gd name="connsiteY3" fmla="*/ 204915 h 1763220"/>
                <a:gd name="connsiteX4" fmla="*/ 342330 w 2705860"/>
                <a:gd name="connsiteY4" fmla="*/ 306515 h 1763220"/>
                <a:gd name="connsiteX5" fmla="*/ 586170 w 2705860"/>
                <a:gd name="connsiteY5" fmla="*/ 428435 h 1763220"/>
                <a:gd name="connsiteX6" fmla="*/ 682690 w 2705860"/>
                <a:gd name="connsiteY6" fmla="*/ 575755 h 1763220"/>
                <a:gd name="connsiteX7" fmla="*/ 327090 w 2705860"/>
                <a:gd name="connsiteY7" fmla="*/ 631635 h 1763220"/>
                <a:gd name="connsiteX8" fmla="*/ 1970 w 2705860"/>
                <a:gd name="connsiteY8" fmla="*/ 809435 h 1763220"/>
                <a:gd name="connsiteX9" fmla="*/ 200090 w 2705860"/>
                <a:gd name="connsiteY9" fmla="*/ 829755 h 1763220"/>
                <a:gd name="connsiteX10" fmla="*/ 388050 w 2705860"/>
                <a:gd name="connsiteY10" fmla="*/ 1017715 h 1763220"/>
                <a:gd name="connsiteX11" fmla="*/ 621730 w 2705860"/>
                <a:gd name="connsiteY11" fmla="*/ 971995 h 1763220"/>
                <a:gd name="connsiteX12" fmla="*/ 596330 w 2705860"/>
                <a:gd name="connsiteY12" fmla="*/ 1134555 h 1763220"/>
                <a:gd name="connsiteX13" fmla="*/ 388050 w 2705860"/>
                <a:gd name="connsiteY13" fmla="*/ 1307275 h 1763220"/>
                <a:gd name="connsiteX14" fmla="*/ 464250 w 2705860"/>
                <a:gd name="connsiteY14" fmla="*/ 1444435 h 1763220"/>
                <a:gd name="connsiteX15" fmla="*/ 865570 w 2705860"/>
                <a:gd name="connsiteY15" fmla="*/ 1617155 h 1763220"/>
                <a:gd name="connsiteX16" fmla="*/ 1023050 w 2705860"/>
                <a:gd name="connsiteY16" fmla="*/ 1520635 h 1763220"/>
                <a:gd name="connsiteX17" fmla="*/ 1129730 w 2705860"/>
                <a:gd name="connsiteY17" fmla="*/ 1637475 h 1763220"/>
                <a:gd name="connsiteX18" fmla="*/ 1434530 w 2705860"/>
                <a:gd name="connsiteY18" fmla="*/ 1754315 h 1763220"/>
                <a:gd name="connsiteX19" fmla="*/ 1851090 w 2705860"/>
                <a:gd name="connsiteY19" fmla="*/ 1383475 h 1763220"/>
                <a:gd name="connsiteX20" fmla="*/ 1805370 w 2705860"/>
                <a:gd name="connsiteY20" fmla="*/ 1012635 h 1763220"/>
                <a:gd name="connsiteX21" fmla="*/ 2064450 w 2705860"/>
                <a:gd name="connsiteY21" fmla="*/ 987235 h 1763220"/>
                <a:gd name="connsiteX22" fmla="*/ 2277810 w 2705860"/>
                <a:gd name="connsiteY22" fmla="*/ 1109155 h 1763220"/>
                <a:gd name="connsiteX23" fmla="*/ 2704530 w 2705860"/>
                <a:gd name="connsiteY23" fmla="*/ 723075 h 1763220"/>
                <a:gd name="connsiteX24" fmla="*/ 2125410 w 2705860"/>
                <a:gd name="connsiteY24" fmla="*/ 377635 h 1763220"/>
                <a:gd name="connsiteX25" fmla="*/ 2287970 w 2705860"/>
                <a:gd name="connsiteY25" fmla="*/ 149035 h 1763220"/>
                <a:gd name="connsiteX26" fmla="*/ 1754570 w 2705860"/>
                <a:gd name="connsiteY26" fmla="*/ 1715 h 1763220"/>
                <a:gd name="connsiteX27" fmla="*/ 1846010 w 2705860"/>
                <a:gd name="connsiteY27" fmla="*/ 245555 h 1763220"/>
                <a:gd name="connsiteX28" fmla="*/ 1475170 w 2705860"/>
                <a:gd name="connsiteY28" fmla="*/ 194755 h 1763220"/>
                <a:gd name="connsiteX29" fmla="*/ 1256730 w 2705860"/>
                <a:gd name="connsiteY29" fmla="*/ 453835 h 1763220"/>
                <a:gd name="connsiteX30" fmla="*/ 1129730 w 2705860"/>
                <a:gd name="connsiteY30" fmla="*/ 418275 h 176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705860" h="1763220">
                  <a:moveTo>
                    <a:pt x="1129730" y="418275"/>
                  </a:moveTo>
                  <a:cubicBezTo>
                    <a:pt x="1102637" y="403035"/>
                    <a:pt x="1119570" y="390335"/>
                    <a:pt x="1094170" y="362395"/>
                  </a:cubicBezTo>
                  <a:cubicBezTo>
                    <a:pt x="1068770" y="334455"/>
                    <a:pt x="1033210" y="276882"/>
                    <a:pt x="977330" y="250635"/>
                  </a:cubicBezTo>
                  <a:cubicBezTo>
                    <a:pt x="921450" y="224388"/>
                    <a:pt x="864723" y="195602"/>
                    <a:pt x="758890" y="204915"/>
                  </a:cubicBezTo>
                  <a:cubicBezTo>
                    <a:pt x="653057" y="214228"/>
                    <a:pt x="371117" y="269262"/>
                    <a:pt x="342330" y="306515"/>
                  </a:cubicBezTo>
                  <a:cubicBezTo>
                    <a:pt x="313543" y="343768"/>
                    <a:pt x="529443" y="383562"/>
                    <a:pt x="586170" y="428435"/>
                  </a:cubicBezTo>
                  <a:cubicBezTo>
                    <a:pt x="642897" y="473308"/>
                    <a:pt x="725870" y="541888"/>
                    <a:pt x="682690" y="575755"/>
                  </a:cubicBezTo>
                  <a:cubicBezTo>
                    <a:pt x="639510" y="609622"/>
                    <a:pt x="440543" y="592688"/>
                    <a:pt x="327090" y="631635"/>
                  </a:cubicBezTo>
                  <a:cubicBezTo>
                    <a:pt x="213637" y="670582"/>
                    <a:pt x="23137" y="776415"/>
                    <a:pt x="1970" y="809435"/>
                  </a:cubicBezTo>
                  <a:cubicBezTo>
                    <a:pt x="-19197" y="842455"/>
                    <a:pt x="135743" y="795042"/>
                    <a:pt x="200090" y="829755"/>
                  </a:cubicBezTo>
                  <a:cubicBezTo>
                    <a:pt x="264437" y="864468"/>
                    <a:pt x="317777" y="994008"/>
                    <a:pt x="388050" y="1017715"/>
                  </a:cubicBezTo>
                  <a:cubicBezTo>
                    <a:pt x="458323" y="1041422"/>
                    <a:pt x="587017" y="952522"/>
                    <a:pt x="621730" y="971995"/>
                  </a:cubicBezTo>
                  <a:cubicBezTo>
                    <a:pt x="656443" y="991468"/>
                    <a:pt x="635277" y="1078675"/>
                    <a:pt x="596330" y="1134555"/>
                  </a:cubicBezTo>
                  <a:cubicBezTo>
                    <a:pt x="557383" y="1190435"/>
                    <a:pt x="410063" y="1255628"/>
                    <a:pt x="388050" y="1307275"/>
                  </a:cubicBezTo>
                  <a:cubicBezTo>
                    <a:pt x="366037" y="1358922"/>
                    <a:pt x="384663" y="1392788"/>
                    <a:pt x="464250" y="1444435"/>
                  </a:cubicBezTo>
                  <a:cubicBezTo>
                    <a:pt x="543837" y="1496082"/>
                    <a:pt x="772437" y="1604455"/>
                    <a:pt x="865570" y="1617155"/>
                  </a:cubicBezTo>
                  <a:cubicBezTo>
                    <a:pt x="958703" y="1629855"/>
                    <a:pt x="979023" y="1517248"/>
                    <a:pt x="1023050" y="1520635"/>
                  </a:cubicBezTo>
                  <a:cubicBezTo>
                    <a:pt x="1067077" y="1524022"/>
                    <a:pt x="1061150" y="1598528"/>
                    <a:pt x="1129730" y="1637475"/>
                  </a:cubicBezTo>
                  <a:cubicBezTo>
                    <a:pt x="1198310" y="1676422"/>
                    <a:pt x="1314303" y="1796648"/>
                    <a:pt x="1434530" y="1754315"/>
                  </a:cubicBezTo>
                  <a:cubicBezTo>
                    <a:pt x="1554757" y="1711982"/>
                    <a:pt x="1789283" y="1507088"/>
                    <a:pt x="1851090" y="1383475"/>
                  </a:cubicBezTo>
                  <a:cubicBezTo>
                    <a:pt x="1912897" y="1259862"/>
                    <a:pt x="1769810" y="1078675"/>
                    <a:pt x="1805370" y="1012635"/>
                  </a:cubicBezTo>
                  <a:cubicBezTo>
                    <a:pt x="1840930" y="946595"/>
                    <a:pt x="1985710" y="971148"/>
                    <a:pt x="2064450" y="987235"/>
                  </a:cubicBezTo>
                  <a:cubicBezTo>
                    <a:pt x="2143190" y="1003322"/>
                    <a:pt x="2171130" y="1153182"/>
                    <a:pt x="2277810" y="1109155"/>
                  </a:cubicBezTo>
                  <a:cubicBezTo>
                    <a:pt x="2384490" y="1065128"/>
                    <a:pt x="2729930" y="844995"/>
                    <a:pt x="2704530" y="723075"/>
                  </a:cubicBezTo>
                  <a:cubicBezTo>
                    <a:pt x="2679130" y="601155"/>
                    <a:pt x="2194837" y="473308"/>
                    <a:pt x="2125410" y="377635"/>
                  </a:cubicBezTo>
                  <a:cubicBezTo>
                    <a:pt x="2055983" y="281962"/>
                    <a:pt x="2349777" y="211688"/>
                    <a:pt x="2287970" y="149035"/>
                  </a:cubicBezTo>
                  <a:cubicBezTo>
                    <a:pt x="2226163" y="86382"/>
                    <a:pt x="1828230" y="-14372"/>
                    <a:pt x="1754570" y="1715"/>
                  </a:cubicBezTo>
                  <a:cubicBezTo>
                    <a:pt x="1680910" y="17802"/>
                    <a:pt x="1892577" y="213382"/>
                    <a:pt x="1846010" y="245555"/>
                  </a:cubicBezTo>
                  <a:cubicBezTo>
                    <a:pt x="1799443" y="277728"/>
                    <a:pt x="1573383" y="160042"/>
                    <a:pt x="1475170" y="194755"/>
                  </a:cubicBezTo>
                  <a:cubicBezTo>
                    <a:pt x="1376957" y="229468"/>
                    <a:pt x="1311763" y="414888"/>
                    <a:pt x="1256730" y="453835"/>
                  </a:cubicBezTo>
                  <a:cubicBezTo>
                    <a:pt x="1201697" y="492782"/>
                    <a:pt x="1156823" y="433515"/>
                    <a:pt x="1129730" y="418275"/>
                  </a:cubicBezTo>
                  <a:close/>
                </a:path>
              </a:pathLst>
            </a:cu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extBox 19"/>
          <p:cNvSpPr txBox="1"/>
          <p:nvPr/>
        </p:nvSpPr>
        <p:spPr>
          <a:xfrm>
            <a:off x="8999665" y="3987369"/>
            <a:ext cx="2533968" cy="646331"/>
          </a:xfrm>
          <a:prstGeom prst="rect">
            <a:avLst/>
          </a:prstGeom>
          <a:noFill/>
        </p:spPr>
        <p:txBody>
          <a:bodyPr wrap="square" rtlCol="0">
            <a:spAutoFit/>
          </a:bodyPr>
          <a:lstStyle/>
          <a:p>
            <a:r>
              <a:rPr lang="en-US" dirty="0" smtClean="0">
                <a:solidFill>
                  <a:srgbClr val="C00000"/>
                </a:solidFill>
                <a:latin typeface="AhnbergHand" charset="0"/>
                <a:ea typeface="AhnbergHand" charset="0"/>
                <a:cs typeface="AhnbergHand" charset="0"/>
              </a:rPr>
              <a:t>Edge </a:t>
            </a:r>
            <a:r>
              <a:rPr lang="en-US" dirty="0" smtClean="0">
                <a:solidFill>
                  <a:srgbClr val="C00000"/>
                </a:solidFill>
                <a:latin typeface="AhnbergHand" charset="0"/>
                <a:ea typeface="AhnbergHand" charset="0"/>
                <a:cs typeface="AhnbergHand" charset="0"/>
              </a:rPr>
              <a:t>Dual-Stack </a:t>
            </a:r>
            <a:r>
              <a:rPr lang="en-US" dirty="0" smtClean="0">
                <a:solidFill>
                  <a:srgbClr val="C00000"/>
                </a:solidFill>
                <a:latin typeface="AhnbergHand" charset="0"/>
                <a:ea typeface="AhnbergHand" charset="0"/>
                <a:cs typeface="AhnbergHand" charset="0"/>
              </a:rPr>
              <a:t>Networks</a:t>
            </a:r>
            <a:endParaRPr lang="en-US" dirty="0">
              <a:solidFill>
                <a:srgbClr val="C00000"/>
              </a:solidFill>
              <a:latin typeface="AhnbergHand" charset="0"/>
              <a:ea typeface="AhnbergHand" charset="0"/>
              <a:cs typeface="AhnbergHand" charset="0"/>
            </a:endParaRPr>
          </a:p>
        </p:txBody>
      </p:sp>
      <p:sp>
        <p:nvSpPr>
          <p:cNvPr id="21" name="Freeform 20"/>
          <p:cNvSpPr/>
          <p:nvPr/>
        </p:nvSpPr>
        <p:spPr>
          <a:xfrm>
            <a:off x="3218688" y="2511552"/>
            <a:ext cx="5145024" cy="585981"/>
          </a:xfrm>
          <a:custGeom>
            <a:avLst/>
            <a:gdLst>
              <a:gd name="connsiteX0" fmla="*/ 0 w 5145024"/>
              <a:gd name="connsiteY0" fmla="*/ 0 h 585981"/>
              <a:gd name="connsiteX1" fmla="*/ 1328928 w 5145024"/>
              <a:gd name="connsiteY1" fmla="*/ 524256 h 585981"/>
              <a:gd name="connsiteX2" fmla="*/ 2743200 w 5145024"/>
              <a:gd name="connsiteY2" fmla="*/ 560832 h 585981"/>
              <a:gd name="connsiteX3" fmla="*/ 4559808 w 5145024"/>
              <a:gd name="connsiteY3" fmla="*/ 390144 h 585981"/>
              <a:gd name="connsiteX4" fmla="*/ 5145024 w 5145024"/>
              <a:gd name="connsiteY4" fmla="*/ 499872 h 5859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45024" h="585981">
                <a:moveTo>
                  <a:pt x="0" y="0"/>
                </a:moveTo>
                <a:cubicBezTo>
                  <a:pt x="435864" y="215392"/>
                  <a:pt x="871728" y="430784"/>
                  <a:pt x="1328928" y="524256"/>
                </a:cubicBezTo>
                <a:cubicBezTo>
                  <a:pt x="1786128" y="617728"/>
                  <a:pt x="2204720" y="583184"/>
                  <a:pt x="2743200" y="560832"/>
                </a:cubicBezTo>
                <a:cubicBezTo>
                  <a:pt x="3281680" y="538480"/>
                  <a:pt x="4159504" y="400304"/>
                  <a:pt x="4559808" y="390144"/>
                </a:cubicBezTo>
                <a:cubicBezTo>
                  <a:pt x="4960112" y="379984"/>
                  <a:pt x="5052568" y="439928"/>
                  <a:pt x="5145024" y="499872"/>
                </a:cubicBezTo>
              </a:path>
            </a:pathLst>
          </a:cu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22"/>
          <p:cNvSpPr/>
          <p:nvPr/>
        </p:nvSpPr>
        <p:spPr>
          <a:xfrm>
            <a:off x="3508124" y="3328416"/>
            <a:ext cx="4843396" cy="2149762"/>
          </a:xfrm>
          <a:custGeom>
            <a:avLst/>
            <a:gdLst>
              <a:gd name="connsiteX0" fmla="*/ 15364 w 4843396"/>
              <a:gd name="connsiteY0" fmla="*/ 2121408 h 2149762"/>
              <a:gd name="connsiteX1" fmla="*/ 64132 w 4843396"/>
              <a:gd name="connsiteY1" fmla="*/ 2060448 h 2149762"/>
              <a:gd name="connsiteX2" fmla="*/ 527428 w 4843396"/>
              <a:gd name="connsiteY2" fmla="*/ 1377696 h 2149762"/>
              <a:gd name="connsiteX3" fmla="*/ 1636900 w 4843396"/>
              <a:gd name="connsiteY3" fmla="*/ 1267968 h 2149762"/>
              <a:gd name="connsiteX4" fmla="*/ 3538852 w 4843396"/>
              <a:gd name="connsiteY4" fmla="*/ 499872 h 2149762"/>
              <a:gd name="connsiteX5" fmla="*/ 4843396 w 4843396"/>
              <a:gd name="connsiteY5" fmla="*/ 0 h 2149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43396" h="2149762">
                <a:moveTo>
                  <a:pt x="15364" y="2121408"/>
                </a:moveTo>
                <a:cubicBezTo>
                  <a:pt x="-2924" y="2152904"/>
                  <a:pt x="-21212" y="2184400"/>
                  <a:pt x="64132" y="2060448"/>
                </a:cubicBezTo>
                <a:cubicBezTo>
                  <a:pt x="149476" y="1936496"/>
                  <a:pt x="265300" y="1509776"/>
                  <a:pt x="527428" y="1377696"/>
                </a:cubicBezTo>
                <a:cubicBezTo>
                  <a:pt x="789556" y="1245616"/>
                  <a:pt x="1134996" y="1414272"/>
                  <a:pt x="1636900" y="1267968"/>
                </a:cubicBezTo>
                <a:cubicBezTo>
                  <a:pt x="2138804" y="1121664"/>
                  <a:pt x="3004436" y="711200"/>
                  <a:pt x="3538852" y="499872"/>
                </a:cubicBezTo>
                <a:cubicBezTo>
                  <a:pt x="4073268" y="288544"/>
                  <a:pt x="4843396" y="0"/>
                  <a:pt x="4843396" y="0"/>
                </a:cubicBezTo>
              </a:path>
            </a:pathLst>
          </a:cu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7564070" y="5317367"/>
            <a:ext cx="3858749" cy="646331"/>
          </a:xfrm>
          <a:prstGeom prst="rect">
            <a:avLst/>
          </a:prstGeom>
          <a:noFill/>
        </p:spPr>
        <p:txBody>
          <a:bodyPr wrap="none" rtlCol="0">
            <a:spAutoFit/>
          </a:bodyPr>
          <a:lstStyle/>
          <a:p>
            <a:r>
              <a:rPr lang="en-US" dirty="0" smtClean="0">
                <a:latin typeface="AhnbergHand" charset="0"/>
                <a:ea typeface="AhnbergHand" charset="0"/>
                <a:cs typeface="AhnbergHand" charset="0"/>
              </a:rPr>
              <a:t>IPv6 networks interconnect by</a:t>
            </a:r>
          </a:p>
          <a:p>
            <a:r>
              <a:rPr lang="en-US" dirty="0" smtClean="0">
                <a:latin typeface="AhnbergHand" charset="0"/>
                <a:ea typeface="AhnbergHand" charset="0"/>
                <a:cs typeface="AhnbergHand" charset="0"/>
              </a:rPr>
              <a:t>IPv6-over-IPv4 tunnels</a:t>
            </a:r>
            <a:endParaRPr lang="en-US" dirty="0">
              <a:latin typeface="AhnbergHand" charset="0"/>
              <a:ea typeface="AhnbergHand" charset="0"/>
              <a:cs typeface="AhnbergHand" charset="0"/>
            </a:endParaRPr>
          </a:p>
        </p:txBody>
      </p:sp>
    </p:spTree>
    <p:extLst>
      <p:ext uri="{BB962C8B-B14F-4D97-AF65-F5344CB8AC3E}">
        <p14:creationId xmlns:p14="http://schemas.microsoft.com/office/powerpoint/2010/main" val="17960805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838200" y="365126"/>
            <a:ext cx="9354312" cy="130882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smtClean="0">
                <a:solidFill>
                  <a:srgbClr val="0070C0"/>
                </a:solidFill>
                <a:latin typeface="Powderfinger Type" charset="0"/>
                <a:ea typeface="Powderfinger Type" charset="0"/>
                <a:cs typeface="Powderfinger Type" charset="0"/>
              </a:rPr>
              <a:t>In-situ transition</a:t>
            </a:r>
            <a:r>
              <a:rPr lang="mr-IN" dirty="0" smtClean="0">
                <a:solidFill>
                  <a:srgbClr val="0070C0"/>
                </a:solidFill>
                <a:latin typeface="Powderfinger Type" charset="0"/>
                <a:ea typeface="Powderfinger Type" charset="0"/>
                <a:cs typeface="Powderfinger Type" charset="0"/>
              </a:rPr>
              <a:t>…</a:t>
            </a:r>
            <a:endParaRPr lang="en-US" dirty="0">
              <a:solidFill>
                <a:srgbClr val="0070C0"/>
              </a:solidFill>
              <a:latin typeface="Powderfinger Type" charset="0"/>
              <a:ea typeface="Powderfinger Type" charset="0"/>
              <a:cs typeface="Powderfinger Type" charset="0"/>
            </a:endParaRPr>
          </a:p>
        </p:txBody>
      </p:sp>
      <p:grpSp>
        <p:nvGrpSpPr>
          <p:cNvPr id="7" name="Group 6"/>
          <p:cNvGrpSpPr/>
          <p:nvPr/>
        </p:nvGrpSpPr>
        <p:grpSpPr>
          <a:xfrm>
            <a:off x="2469173" y="1588537"/>
            <a:ext cx="6130256" cy="4626842"/>
            <a:chOff x="2977168" y="2231158"/>
            <a:chExt cx="3765523" cy="2938596"/>
          </a:xfrm>
        </p:grpSpPr>
        <p:sp>
          <p:nvSpPr>
            <p:cNvPr id="4" name="Freeform 3"/>
            <p:cNvSpPr/>
            <p:nvPr/>
          </p:nvSpPr>
          <p:spPr>
            <a:xfrm>
              <a:off x="2977168" y="2231158"/>
              <a:ext cx="3765523" cy="2938596"/>
            </a:xfrm>
            <a:custGeom>
              <a:avLst/>
              <a:gdLst>
                <a:gd name="connsiteX0" fmla="*/ 868683 w 1844919"/>
                <a:gd name="connsiteY0" fmla="*/ 349086 h 1245999"/>
                <a:gd name="connsiteX1" fmla="*/ 690883 w 1844919"/>
                <a:gd name="connsiteY1" fmla="*/ 156046 h 1245999"/>
                <a:gd name="connsiteX2" fmla="*/ 218443 w 1844919"/>
                <a:gd name="connsiteY2" fmla="*/ 354166 h 1245999"/>
                <a:gd name="connsiteX3" fmla="*/ 497843 w 1844919"/>
                <a:gd name="connsiteY3" fmla="*/ 460846 h 1245999"/>
                <a:gd name="connsiteX4" fmla="*/ 218443 w 1844919"/>
                <a:gd name="connsiteY4" fmla="*/ 465926 h 1245999"/>
                <a:gd name="connsiteX5" fmla="*/ 3 w 1844919"/>
                <a:gd name="connsiteY5" fmla="*/ 719926 h 1245999"/>
                <a:gd name="connsiteX6" fmla="*/ 213363 w 1844919"/>
                <a:gd name="connsiteY6" fmla="*/ 882486 h 1245999"/>
                <a:gd name="connsiteX7" fmla="*/ 447043 w 1844919"/>
                <a:gd name="connsiteY7" fmla="*/ 785966 h 1245999"/>
                <a:gd name="connsiteX8" fmla="*/ 284483 w 1844919"/>
                <a:gd name="connsiteY8" fmla="*/ 938366 h 1245999"/>
                <a:gd name="connsiteX9" fmla="*/ 396243 w 1844919"/>
                <a:gd name="connsiteY9" fmla="*/ 1161886 h 1245999"/>
                <a:gd name="connsiteX10" fmla="*/ 695963 w 1844919"/>
                <a:gd name="connsiteY10" fmla="*/ 1177126 h 1245999"/>
                <a:gd name="connsiteX11" fmla="*/ 746763 w 1844919"/>
                <a:gd name="connsiteY11" fmla="*/ 1039966 h 1245999"/>
                <a:gd name="connsiteX12" fmla="*/ 858523 w 1844919"/>
                <a:gd name="connsiteY12" fmla="*/ 1202526 h 1245999"/>
                <a:gd name="connsiteX13" fmla="*/ 1346203 w 1844919"/>
                <a:gd name="connsiteY13" fmla="*/ 1227926 h 1245999"/>
                <a:gd name="connsiteX14" fmla="*/ 1463043 w 1844919"/>
                <a:gd name="connsiteY14" fmla="*/ 963766 h 1245999"/>
                <a:gd name="connsiteX15" fmla="*/ 1310643 w 1844919"/>
                <a:gd name="connsiteY15" fmla="*/ 801206 h 1245999"/>
                <a:gd name="connsiteX16" fmla="*/ 1468123 w 1844919"/>
                <a:gd name="connsiteY16" fmla="*/ 902806 h 1245999"/>
                <a:gd name="connsiteX17" fmla="*/ 1823723 w 1844919"/>
                <a:gd name="connsiteY17" fmla="*/ 648806 h 1245999"/>
                <a:gd name="connsiteX18" fmla="*/ 1772923 w 1844919"/>
                <a:gd name="connsiteY18" fmla="*/ 465926 h 1245999"/>
                <a:gd name="connsiteX19" fmla="*/ 1513843 w 1844919"/>
                <a:gd name="connsiteY19" fmla="*/ 394806 h 1245999"/>
                <a:gd name="connsiteX20" fmla="*/ 1549403 w 1844919"/>
                <a:gd name="connsiteY20" fmla="*/ 186526 h 1245999"/>
                <a:gd name="connsiteX21" fmla="*/ 1249683 w 1844919"/>
                <a:gd name="connsiteY21" fmla="*/ 44286 h 1245999"/>
                <a:gd name="connsiteX22" fmla="*/ 1153163 w 1844919"/>
                <a:gd name="connsiteY22" fmla="*/ 13806 h 1245999"/>
                <a:gd name="connsiteX23" fmla="*/ 949963 w 1844919"/>
                <a:gd name="connsiteY23" fmla="*/ 247486 h 1245999"/>
                <a:gd name="connsiteX24" fmla="*/ 868683 w 1844919"/>
                <a:gd name="connsiteY24" fmla="*/ 349086 h 124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844919" h="1245999">
                  <a:moveTo>
                    <a:pt x="868683" y="349086"/>
                  </a:moveTo>
                  <a:cubicBezTo>
                    <a:pt x="825503" y="333846"/>
                    <a:pt x="799256" y="155199"/>
                    <a:pt x="690883" y="156046"/>
                  </a:cubicBezTo>
                  <a:cubicBezTo>
                    <a:pt x="582510" y="156893"/>
                    <a:pt x="250616" y="303366"/>
                    <a:pt x="218443" y="354166"/>
                  </a:cubicBezTo>
                  <a:cubicBezTo>
                    <a:pt x="186270" y="404966"/>
                    <a:pt x="497843" y="442219"/>
                    <a:pt x="497843" y="460846"/>
                  </a:cubicBezTo>
                  <a:cubicBezTo>
                    <a:pt x="497843" y="479473"/>
                    <a:pt x="301416" y="422746"/>
                    <a:pt x="218443" y="465926"/>
                  </a:cubicBezTo>
                  <a:cubicBezTo>
                    <a:pt x="135470" y="509106"/>
                    <a:pt x="850" y="650499"/>
                    <a:pt x="3" y="719926"/>
                  </a:cubicBezTo>
                  <a:cubicBezTo>
                    <a:pt x="-844" y="789353"/>
                    <a:pt x="138856" y="871479"/>
                    <a:pt x="213363" y="882486"/>
                  </a:cubicBezTo>
                  <a:cubicBezTo>
                    <a:pt x="287870" y="893493"/>
                    <a:pt x="435190" y="776653"/>
                    <a:pt x="447043" y="785966"/>
                  </a:cubicBezTo>
                  <a:cubicBezTo>
                    <a:pt x="458896" y="795279"/>
                    <a:pt x="292950" y="875713"/>
                    <a:pt x="284483" y="938366"/>
                  </a:cubicBezTo>
                  <a:cubicBezTo>
                    <a:pt x="276016" y="1001019"/>
                    <a:pt x="327663" y="1122093"/>
                    <a:pt x="396243" y="1161886"/>
                  </a:cubicBezTo>
                  <a:cubicBezTo>
                    <a:pt x="464823" y="1201679"/>
                    <a:pt x="637543" y="1197446"/>
                    <a:pt x="695963" y="1177126"/>
                  </a:cubicBezTo>
                  <a:cubicBezTo>
                    <a:pt x="754383" y="1156806"/>
                    <a:pt x="719670" y="1035733"/>
                    <a:pt x="746763" y="1039966"/>
                  </a:cubicBezTo>
                  <a:cubicBezTo>
                    <a:pt x="773856" y="1044199"/>
                    <a:pt x="758616" y="1171199"/>
                    <a:pt x="858523" y="1202526"/>
                  </a:cubicBezTo>
                  <a:cubicBezTo>
                    <a:pt x="958430" y="1233853"/>
                    <a:pt x="1245450" y="1267719"/>
                    <a:pt x="1346203" y="1227926"/>
                  </a:cubicBezTo>
                  <a:cubicBezTo>
                    <a:pt x="1446956" y="1188133"/>
                    <a:pt x="1468970" y="1034886"/>
                    <a:pt x="1463043" y="963766"/>
                  </a:cubicBezTo>
                  <a:cubicBezTo>
                    <a:pt x="1457116" y="892646"/>
                    <a:pt x="1309796" y="811366"/>
                    <a:pt x="1310643" y="801206"/>
                  </a:cubicBezTo>
                  <a:cubicBezTo>
                    <a:pt x="1311490" y="791046"/>
                    <a:pt x="1382610" y="928206"/>
                    <a:pt x="1468123" y="902806"/>
                  </a:cubicBezTo>
                  <a:cubicBezTo>
                    <a:pt x="1553636" y="877406"/>
                    <a:pt x="1772923" y="721619"/>
                    <a:pt x="1823723" y="648806"/>
                  </a:cubicBezTo>
                  <a:cubicBezTo>
                    <a:pt x="1874523" y="575993"/>
                    <a:pt x="1824570" y="508259"/>
                    <a:pt x="1772923" y="465926"/>
                  </a:cubicBezTo>
                  <a:cubicBezTo>
                    <a:pt x="1721276" y="423593"/>
                    <a:pt x="1551096" y="441373"/>
                    <a:pt x="1513843" y="394806"/>
                  </a:cubicBezTo>
                  <a:cubicBezTo>
                    <a:pt x="1476590" y="348239"/>
                    <a:pt x="1593430" y="244946"/>
                    <a:pt x="1549403" y="186526"/>
                  </a:cubicBezTo>
                  <a:cubicBezTo>
                    <a:pt x="1505376" y="128106"/>
                    <a:pt x="1315723" y="73073"/>
                    <a:pt x="1249683" y="44286"/>
                  </a:cubicBezTo>
                  <a:cubicBezTo>
                    <a:pt x="1183643" y="15499"/>
                    <a:pt x="1203116" y="-20061"/>
                    <a:pt x="1153163" y="13806"/>
                  </a:cubicBezTo>
                  <a:cubicBezTo>
                    <a:pt x="1103210" y="47673"/>
                    <a:pt x="993143" y="194993"/>
                    <a:pt x="949963" y="247486"/>
                  </a:cubicBezTo>
                  <a:cubicBezTo>
                    <a:pt x="906783" y="299979"/>
                    <a:pt x="911863" y="364326"/>
                    <a:pt x="868683" y="349086"/>
                  </a:cubicBezTo>
                  <a:close/>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reeform 4"/>
            <p:cNvSpPr/>
            <p:nvPr/>
          </p:nvSpPr>
          <p:spPr>
            <a:xfrm>
              <a:off x="3342142" y="2409518"/>
              <a:ext cx="3194579" cy="2760236"/>
            </a:xfrm>
            <a:custGeom>
              <a:avLst/>
              <a:gdLst>
                <a:gd name="connsiteX0" fmla="*/ 1129730 w 2705860"/>
                <a:gd name="connsiteY0" fmla="*/ 418275 h 1763220"/>
                <a:gd name="connsiteX1" fmla="*/ 1094170 w 2705860"/>
                <a:gd name="connsiteY1" fmla="*/ 362395 h 1763220"/>
                <a:gd name="connsiteX2" fmla="*/ 977330 w 2705860"/>
                <a:gd name="connsiteY2" fmla="*/ 250635 h 1763220"/>
                <a:gd name="connsiteX3" fmla="*/ 758890 w 2705860"/>
                <a:gd name="connsiteY3" fmla="*/ 204915 h 1763220"/>
                <a:gd name="connsiteX4" fmla="*/ 342330 w 2705860"/>
                <a:gd name="connsiteY4" fmla="*/ 306515 h 1763220"/>
                <a:gd name="connsiteX5" fmla="*/ 586170 w 2705860"/>
                <a:gd name="connsiteY5" fmla="*/ 428435 h 1763220"/>
                <a:gd name="connsiteX6" fmla="*/ 682690 w 2705860"/>
                <a:gd name="connsiteY6" fmla="*/ 575755 h 1763220"/>
                <a:gd name="connsiteX7" fmla="*/ 327090 w 2705860"/>
                <a:gd name="connsiteY7" fmla="*/ 631635 h 1763220"/>
                <a:gd name="connsiteX8" fmla="*/ 1970 w 2705860"/>
                <a:gd name="connsiteY8" fmla="*/ 809435 h 1763220"/>
                <a:gd name="connsiteX9" fmla="*/ 200090 w 2705860"/>
                <a:gd name="connsiteY9" fmla="*/ 829755 h 1763220"/>
                <a:gd name="connsiteX10" fmla="*/ 388050 w 2705860"/>
                <a:gd name="connsiteY10" fmla="*/ 1017715 h 1763220"/>
                <a:gd name="connsiteX11" fmla="*/ 621730 w 2705860"/>
                <a:gd name="connsiteY11" fmla="*/ 971995 h 1763220"/>
                <a:gd name="connsiteX12" fmla="*/ 596330 w 2705860"/>
                <a:gd name="connsiteY12" fmla="*/ 1134555 h 1763220"/>
                <a:gd name="connsiteX13" fmla="*/ 388050 w 2705860"/>
                <a:gd name="connsiteY13" fmla="*/ 1307275 h 1763220"/>
                <a:gd name="connsiteX14" fmla="*/ 464250 w 2705860"/>
                <a:gd name="connsiteY14" fmla="*/ 1444435 h 1763220"/>
                <a:gd name="connsiteX15" fmla="*/ 865570 w 2705860"/>
                <a:gd name="connsiteY15" fmla="*/ 1617155 h 1763220"/>
                <a:gd name="connsiteX16" fmla="*/ 1023050 w 2705860"/>
                <a:gd name="connsiteY16" fmla="*/ 1520635 h 1763220"/>
                <a:gd name="connsiteX17" fmla="*/ 1129730 w 2705860"/>
                <a:gd name="connsiteY17" fmla="*/ 1637475 h 1763220"/>
                <a:gd name="connsiteX18" fmla="*/ 1434530 w 2705860"/>
                <a:gd name="connsiteY18" fmla="*/ 1754315 h 1763220"/>
                <a:gd name="connsiteX19" fmla="*/ 1851090 w 2705860"/>
                <a:gd name="connsiteY19" fmla="*/ 1383475 h 1763220"/>
                <a:gd name="connsiteX20" fmla="*/ 1805370 w 2705860"/>
                <a:gd name="connsiteY20" fmla="*/ 1012635 h 1763220"/>
                <a:gd name="connsiteX21" fmla="*/ 2064450 w 2705860"/>
                <a:gd name="connsiteY21" fmla="*/ 987235 h 1763220"/>
                <a:gd name="connsiteX22" fmla="*/ 2277810 w 2705860"/>
                <a:gd name="connsiteY22" fmla="*/ 1109155 h 1763220"/>
                <a:gd name="connsiteX23" fmla="*/ 2704530 w 2705860"/>
                <a:gd name="connsiteY23" fmla="*/ 723075 h 1763220"/>
                <a:gd name="connsiteX24" fmla="*/ 2125410 w 2705860"/>
                <a:gd name="connsiteY24" fmla="*/ 377635 h 1763220"/>
                <a:gd name="connsiteX25" fmla="*/ 2287970 w 2705860"/>
                <a:gd name="connsiteY25" fmla="*/ 149035 h 1763220"/>
                <a:gd name="connsiteX26" fmla="*/ 1754570 w 2705860"/>
                <a:gd name="connsiteY26" fmla="*/ 1715 h 1763220"/>
                <a:gd name="connsiteX27" fmla="*/ 1846010 w 2705860"/>
                <a:gd name="connsiteY27" fmla="*/ 245555 h 1763220"/>
                <a:gd name="connsiteX28" fmla="*/ 1475170 w 2705860"/>
                <a:gd name="connsiteY28" fmla="*/ 194755 h 1763220"/>
                <a:gd name="connsiteX29" fmla="*/ 1256730 w 2705860"/>
                <a:gd name="connsiteY29" fmla="*/ 453835 h 1763220"/>
                <a:gd name="connsiteX30" fmla="*/ 1129730 w 2705860"/>
                <a:gd name="connsiteY30" fmla="*/ 418275 h 176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705860" h="1763220">
                  <a:moveTo>
                    <a:pt x="1129730" y="418275"/>
                  </a:moveTo>
                  <a:cubicBezTo>
                    <a:pt x="1102637" y="403035"/>
                    <a:pt x="1119570" y="390335"/>
                    <a:pt x="1094170" y="362395"/>
                  </a:cubicBezTo>
                  <a:cubicBezTo>
                    <a:pt x="1068770" y="334455"/>
                    <a:pt x="1033210" y="276882"/>
                    <a:pt x="977330" y="250635"/>
                  </a:cubicBezTo>
                  <a:cubicBezTo>
                    <a:pt x="921450" y="224388"/>
                    <a:pt x="864723" y="195602"/>
                    <a:pt x="758890" y="204915"/>
                  </a:cubicBezTo>
                  <a:cubicBezTo>
                    <a:pt x="653057" y="214228"/>
                    <a:pt x="371117" y="269262"/>
                    <a:pt x="342330" y="306515"/>
                  </a:cubicBezTo>
                  <a:cubicBezTo>
                    <a:pt x="313543" y="343768"/>
                    <a:pt x="529443" y="383562"/>
                    <a:pt x="586170" y="428435"/>
                  </a:cubicBezTo>
                  <a:cubicBezTo>
                    <a:pt x="642897" y="473308"/>
                    <a:pt x="725870" y="541888"/>
                    <a:pt x="682690" y="575755"/>
                  </a:cubicBezTo>
                  <a:cubicBezTo>
                    <a:pt x="639510" y="609622"/>
                    <a:pt x="440543" y="592688"/>
                    <a:pt x="327090" y="631635"/>
                  </a:cubicBezTo>
                  <a:cubicBezTo>
                    <a:pt x="213637" y="670582"/>
                    <a:pt x="23137" y="776415"/>
                    <a:pt x="1970" y="809435"/>
                  </a:cubicBezTo>
                  <a:cubicBezTo>
                    <a:pt x="-19197" y="842455"/>
                    <a:pt x="135743" y="795042"/>
                    <a:pt x="200090" y="829755"/>
                  </a:cubicBezTo>
                  <a:cubicBezTo>
                    <a:pt x="264437" y="864468"/>
                    <a:pt x="317777" y="994008"/>
                    <a:pt x="388050" y="1017715"/>
                  </a:cubicBezTo>
                  <a:cubicBezTo>
                    <a:pt x="458323" y="1041422"/>
                    <a:pt x="587017" y="952522"/>
                    <a:pt x="621730" y="971995"/>
                  </a:cubicBezTo>
                  <a:cubicBezTo>
                    <a:pt x="656443" y="991468"/>
                    <a:pt x="635277" y="1078675"/>
                    <a:pt x="596330" y="1134555"/>
                  </a:cubicBezTo>
                  <a:cubicBezTo>
                    <a:pt x="557383" y="1190435"/>
                    <a:pt x="410063" y="1255628"/>
                    <a:pt x="388050" y="1307275"/>
                  </a:cubicBezTo>
                  <a:cubicBezTo>
                    <a:pt x="366037" y="1358922"/>
                    <a:pt x="384663" y="1392788"/>
                    <a:pt x="464250" y="1444435"/>
                  </a:cubicBezTo>
                  <a:cubicBezTo>
                    <a:pt x="543837" y="1496082"/>
                    <a:pt x="772437" y="1604455"/>
                    <a:pt x="865570" y="1617155"/>
                  </a:cubicBezTo>
                  <a:cubicBezTo>
                    <a:pt x="958703" y="1629855"/>
                    <a:pt x="979023" y="1517248"/>
                    <a:pt x="1023050" y="1520635"/>
                  </a:cubicBezTo>
                  <a:cubicBezTo>
                    <a:pt x="1067077" y="1524022"/>
                    <a:pt x="1061150" y="1598528"/>
                    <a:pt x="1129730" y="1637475"/>
                  </a:cubicBezTo>
                  <a:cubicBezTo>
                    <a:pt x="1198310" y="1676422"/>
                    <a:pt x="1314303" y="1796648"/>
                    <a:pt x="1434530" y="1754315"/>
                  </a:cubicBezTo>
                  <a:cubicBezTo>
                    <a:pt x="1554757" y="1711982"/>
                    <a:pt x="1789283" y="1507088"/>
                    <a:pt x="1851090" y="1383475"/>
                  </a:cubicBezTo>
                  <a:cubicBezTo>
                    <a:pt x="1912897" y="1259862"/>
                    <a:pt x="1769810" y="1078675"/>
                    <a:pt x="1805370" y="1012635"/>
                  </a:cubicBezTo>
                  <a:cubicBezTo>
                    <a:pt x="1840930" y="946595"/>
                    <a:pt x="1985710" y="971148"/>
                    <a:pt x="2064450" y="987235"/>
                  </a:cubicBezTo>
                  <a:cubicBezTo>
                    <a:pt x="2143190" y="1003322"/>
                    <a:pt x="2171130" y="1153182"/>
                    <a:pt x="2277810" y="1109155"/>
                  </a:cubicBezTo>
                  <a:cubicBezTo>
                    <a:pt x="2384490" y="1065128"/>
                    <a:pt x="2729930" y="844995"/>
                    <a:pt x="2704530" y="723075"/>
                  </a:cubicBezTo>
                  <a:cubicBezTo>
                    <a:pt x="2679130" y="601155"/>
                    <a:pt x="2194837" y="473308"/>
                    <a:pt x="2125410" y="377635"/>
                  </a:cubicBezTo>
                  <a:cubicBezTo>
                    <a:pt x="2055983" y="281962"/>
                    <a:pt x="2349777" y="211688"/>
                    <a:pt x="2287970" y="149035"/>
                  </a:cubicBezTo>
                  <a:cubicBezTo>
                    <a:pt x="2226163" y="86382"/>
                    <a:pt x="1828230" y="-14372"/>
                    <a:pt x="1754570" y="1715"/>
                  </a:cubicBezTo>
                  <a:cubicBezTo>
                    <a:pt x="1680910" y="17802"/>
                    <a:pt x="1892577" y="213382"/>
                    <a:pt x="1846010" y="245555"/>
                  </a:cubicBezTo>
                  <a:cubicBezTo>
                    <a:pt x="1799443" y="277728"/>
                    <a:pt x="1573383" y="160042"/>
                    <a:pt x="1475170" y="194755"/>
                  </a:cubicBezTo>
                  <a:cubicBezTo>
                    <a:pt x="1376957" y="229468"/>
                    <a:pt x="1311763" y="414888"/>
                    <a:pt x="1256730" y="453835"/>
                  </a:cubicBezTo>
                  <a:cubicBezTo>
                    <a:pt x="1201697" y="492782"/>
                    <a:pt x="1156823" y="433515"/>
                    <a:pt x="1129730" y="418275"/>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 name="Group 11"/>
          <p:cNvGrpSpPr/>
          <p:nvPr/>
        </p:nvGrpSpPr>
        <p:grpSpPr>
          <a:xfrm>
            <a:off x="2031048" y="1877567"/>
            <a:ext cx="1356076" cy="1166757"/>
            <a:chOff x="8580484" y="4523231"/>
            <a:chExt cx="1356076" cy="1166757"/>
          </a:xfrm>
        </p:grpSpPr>
        <p:sp>
          <p:nvSpPr>
            <p:cNvPr id="10" name="Freeform 9"/>
            <p:cNvSpPr/>
            <p:nvPr/>
          </p:nvSpPr>
          <p:spPr>
            <a:xfrm>
              <a:off x="8580484" y="4523231"/>
              <a:ext cx="1356076" cy="1166757"/>
            </a:xfrm>
            <a:custGeom>
              <a:avLst/>
              <a:gdLst>
                <a:gd name="connsiteX0" fmla="*/ 868683 w 1844919"/>
                <a:gd name="connsiteY0" fmla="*/ 349086 h 1245999"/>
                <a:gd name="connsiteX1" fmla="*/ 690883 w 1844919"/>
                <a:gd name="connsiteY1" fmla="*/ 156046 h 1245999"/>
                <a:gd name="connsiteX2" fmla="*/ 218443 w 1844919"/>
                <a:gd name="connsiteY2" fmla="*/ 354166 h 1245999"/>
                <a:gd name="connsiteX3" fmla="*/ 497843 w 1844919"/>
                <a:gd name="connsiteY3" fmla="*/ 460846 h 1245999"/>
                <a:gd name="connsiteX4" fmla="*/ 218443 w 1844919"/>
                <a:gd name="connsiteY4" fmla="*/ 465926 h 1245999"/>
                <a:gd name="connsiteX5" fmla="*/ 3 w 1844919"/>
                <a:gd name="connsiteY5" fmla="*/ 719926 h 1245999"/>
                <a:gd name="connsiteX6" fmla="*/ 213363 w 1844919"/>
                <a:gd name="connsiteY6" fmla="*/ 882486 h 1245999"/>
                <a:gd name="connsiteX7" fmla="*/ 447043 w 1844919"/>
                <a:gd name="connsiteY7" fmla="*/ 785966 h 1245999"/>
                <a:gd name="connsiteX8" fmla="*/ 284483 w 1844919"/>
                <a:gd name="connsiteY8" fmla="*/ 938366 h 1245999"/>
                <a:gd name="connsiteX9" fmla="*/ 396243 w 1844919"/>
                <a:gd name="connsiteY9" fmla="*/ 1161886 h 1245999"/>
                <a:gd name="connsiteX10" fmla="*/ 695963 w 1844919"/>
                <a:gd name="connsiteY10" fmla="*/ 1177126 h 1245999"/>
                <a:gd name="connsiteX11" fmla="*/ 746763 w 1844919"/>
                <a:gd name="connsiteY11" fmla="*/ 1039966 h 1245999"/>
                <a:gd name="connsiteX12" fmla="*/ 858523 w 1844919"/>
                <a:gd name="connsiteY12" fmla="*/ 1202526 h 1245999"/>
                <a:gd name="connsiteX13" fmla="*/ 1346203 w 1844919"/>
                <a:gd name="connsiteY13" fmla="*/ 1227926 h 1245999"/>
                <a:gd name="connsiteX14" fmla="*/ 1463043 w 1844919"/>
                <a:gd name="connsiteY14" fmla="*/ 963766 h 1245999"/>
                <a:gd name="connsiteX15" fmla="*/ 1310643 w 1844919"/>
                <a:gd name="connsiteY15" fmla="*/ 801206 h 1245999"/>
                <a:gd name="connsiteX16" fmla="*/ 1468123 w 1844919"/>
                <a:gd name="connsiteY16" fmla="*/ 902806 h 1245999"/>
                <a:gd name="connsiteX17" fmla="*/ 1823723 w 1844919"/>
                <a:gd name="connsiteY17" fmla="*/ 648806 h 1245999"/>
                <a:gd name="connsiteX18" fmla="*/ 1772923 w 1844919"/>
                <a:gd name="connsiteY18" fmla="*/ 465926 h 1245999"/>
                <a:gd name="connsiteX19" fmla="*/ 1513843 w 1844919"/>
                <a:gd name="connsiteY19" fmla="*/ 394806 h 1245999"/>
                <a:gd name="connsiteX20" fmla="*/ 1549403 w 1844919"/>
                <a:gd name="connsiteY20" fmla="*/ 186526 h 1245999"/>
                <a:gd name="connsiteX21" fmla="*/ 1249683 w 1844919"/>
                <a:gd name="connsiteY21" fmla="*/ 44286 h 1245999"/>
                <a:gd name="connsiteX22" fmla="*/ 1153163 w 1844919"/>
                <a:gd name="connsiteY22" fmla="*/ 13806 h 1245999"/>
                <a:gd name="connsiteX23" fmla="*/ 949963 w 1844919"/>
                <a:gd name="connsiteY23" fmla="*/ 247486 h 1245999"/>
                <a:gd name="connsiteX24" fmla="*/ 868683 w 1844919"/>
                <a:gd name="connsiteY24" fmla="*/ 349086 h 124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844919" h="1245999">
                  <a:moveTo>
                    <a:pt x="868683" y="349086"/>
                  </a:moveTo>
                  <a:cubicBezTo>
                    <a:pt x="825503" y="333846"/>
                    <a:pt x="799256" y="155199"/>
                    <a:pt x="690883" y="156046"/>
                  </a:cubicBezTo>
                  <a:cubicBezTo>
                    <a:pt x="582510" y="156893"/>
                    <a:pt x="250616" y="303366"/>
                    <a:pt x="218443" y="354166"/>
                  </a:cubicBezTo>
                  <a:cubicBezTo>
                    <a:pt x="186270" y="404966"/>
                    <a:pt x="497843" y="442219"/>
                    <a:pt x="497843" y="460846"/>
                  </a:cubicBezTo>
                  <a:cubicBezTo>
                    <a:pt x="497843" y="479473"/>
                    <a:pt x="301416" y="422746"/>
                    <a:pt x="218443" y="465926"/>
                  </a:cubicBezTo>
                  <a:cubicBezTo>
                    <a:pt x="135470" y="509106"/>
                    <a:pt x="850" y="650499"/>
                    <a:pt x="3" y="719926"/>
                  </a:cubicBezTo>
                  <a:cubicBezTo>
                    <a:pt x="-844" y="789353"/>
                    <a:pt x="138856" y="871479"/>
                    <a:pt x="213363" y="882486"/>
                  </a:cubicBezTo>
                  <a:cubicBezTo>
                    <a:pt x="287870" y="893493"/>
                    <a:pt x="435190" y="776653"/>
                    <a:pt x="447043" y="785966"/>
                  </a:cubicBezTo>
                  <a:cubicBezTo>
                    <a:pt x="458896" y="795279"/>
                    <a:pt x="292950" y="875713"/>
                    <a:pt x="284483" y="938366"/>
                  </a:cubicBezTo>
                  <a:cubicBezTo>
                    <a:pt x="276016" y="1001019"/>
                    <a:pt x="327663" y="1122093"/>
                    <a:pt x="396243" y="1161886"/>
                  </a:cubicBezTo>
                  <a:cubicBezTo>
                    <a:pt x="464823" y="1201679"/>
                    <a:pt x="637543" y="1197446"/>
                    <a:pt x="695963" y="1177126"/>
                  </a:cubicBezTo>
                  <a:cubicBezTo>
                    <a:pt x="754383" y="1156806"/>
                    <a:pt x="719670" y="1035733"/>
                    <a:pt x="746763" y="1039966"/>
                  </a:cubicBezTo>
                  <a:cubicBezTo>
                    <a:pt x="773856" y="1044199"/>
                    <a:pt x="758616" y="1171199"/>
                    <a:pt x="858523" y="1202526"/>
                  </a:cubicBezTo>
                  <a:cubicBezTo>
                    <a:pt x="958430" y="1233853"/>
                    <a:pt x="1245450" y="1267719"/>
                    <a:pt x="1346203" y="1227926"/>
                  </a:cubicBezTo>
                  <a:cubicBezTo>
                    <a:pt x="1446956" y="1188133"/>
                    <a:pt x="1468970" y="1034886"/>
                    <a:pt x="1463043" y="963766"/>
                  </a:cubicBezTo>
                  <a:cubicBezTo>
                    <a:pt x="1457116" y="892646"/>
                    <a:pt x="1309796" y="811366"/>
                    <a:pt x="1310643" y="801206"/>
                  </a:cubicBezTo>
                  <a:cubicBezTo>
                    <a:pt x="1311490" y="791046"/>
                    <a:pt x="1382610" y="928206"/>
                    <a:pt x="1468123" y="902806"/>
                  </a:cubicBezTo>
                  <a:cubicBezTo>
                    <a:pt x="1553636" y="877406"/>
                    <a:pt x="1772923" y="721619"/>
                    <a:pt x="1823723" y="648806"/>
                  </a:cubicBezTo>
                  <a:cubicBezTo>
                    <a:pt x="1874523" y="575993"/>
                    <a:pt x="1824570" y="508259"/>
                    <a:pt x="1772923" y="465926"/>
                  </a:cubicBezTo>
                  <a:cubicBezTo>
                    <a:pt x="1721276" y="423593"/>
                    <a:pt x="1551096" y="441373"/>
                    <a:pt x="1513843" y="394806"/>
                  </a:cubicBezTo>
                  <a:cubicBezTo>
                    <a:pt x="1476590" y="348239"/>
                    <a:pt x="1593430" y="244946"/>
                    <a:pt x="1549403" y="186526"/>
                  </a:cubicBezTo>
                  <a:cubicBezTo>
                    <a:pt x="1505376" y="128106"/>
                    <a:pt x="1315723" y="73073"/>
                    <a:pt x="1249683" y="44286"/>
                  </a:cubicBezTo>
                  <a:cubicBezTo>
                    <a:pt x="1183643" y="15499"/>
                    <a:pt x="1203116" y="-20061"/>
                    <a:pt x="1153163" y="13806"/>
                  </a:cubicBezTo>
                  <a:cubicBezTo>
                    <a:pt x="1103210" y="47673"/>
                    <a:pt x="993143" y="194993"/>
                    <a:pt x="949963" y="247486"/>
                  </a:cubicBezTo>
                  <a:cubicBezTo>
                    <a:pt x="906783" y="299979"/>
                    <a:pt x="911863" y="364326"/>
                    <a:pt x="868683" y="349086"/>
                  </a:cubicBezTo>
                  <a:close/>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8683291" y="4558639"/>
              <a:ext cx="1150462" cy="1095940"/>
            </a:xfrm>
            <a:custGeom>
              <a:avLst/>
              <a:gdLst>
                <a:gd name="connsiteX0" fmla="*/ 1129730 w 2705860"/>
                <a:gd name="connsiteY0" fmla="*/ 418275 h 1763220"/>
                <a:gd name="connsiteX1" fmla="*/ 1094170 w 2705860"/>
                <a:gd name="connsiteY1" fmla="*/ 362395 h 1763220"/>
                <a:gd name="connsiteX2" fmla="*/ 977330 w 2705860"/>
                <a:gd name="connsiteY2" fmla="*/ 250635 h 1763220"/>
                <a:gd name="connsiteX3" fmla="*/ 758890 w 2705860"/>
                <a:gd name="connsiteY3" fmla="*/ 204915 h 1763220"/>
                <a:gd name="connsiteX4" fmla="*/ 342330 w 2705860"/>
                <a:gd name="connsiteY4" fmla="*/ 306515 h 1763220"/>
                <a:gd name="connsiteX5" fmla="*/ 586170 w 2705860"/>
                <a:gd name="connsiteY5" fmla="*/ 428435 h 1763220"/>
                <a:gd name="connsiteX6" fmla="*/ 682690 w 2705860"/>
                <a:gd name="connsiteY6" fmla="*/ 575755 h 1763220"/>
                <a:gd name="connsiteX7" fmla="*/ 327090 w 2705860"/>
                <a:gd name="connsiteY7" fmla="*/ 631635 h 1763220"/>
                <a:gd name="connsiteX8" fmla="*/ 1970 w 2705860"/>
                <a:gd name="connsiteY8" fmla="*/ 809435 h 1763220"/>
                <a:gd name="connsiteX9" fmla="*/ 200090 w 2705860"/>
                <a:gd name="connsiteY9" fmla="*/ 829755 h 1763220"/>
                <a:gd name="connsiteX10" fmla="*/ 388050 w 2705860"/>
                <a:gd name="connsiteY10" fmla="*/ 1017715 h 1763220"/>
                <a:gd name="connsiteX11" fmla="*/ 621730 w 2705860"/>
                <a:gd name="connsiteY11" fmla="*/ 971995 h 1763220"/>
                <a:gd name="connsiteX12" fmla="*/ 596330 w 2705860"/>
                <a:gd name="connsiteY12" fmla="*/ 1134555 h 1763220"/>
                <a:gd name="connsiteX13" fmla="*/ 388050 w 2705860"/>
                <a:gd name="connsiteY13" fmla="*/ 1307275 h 1763220"/>
                <a:gd name="connsiteX14" fmla="*/ 464250 w 2705860"/>
                <a:gd name="connsiteY14" fmla="*/ 1444435 h 1763220"/>
                <a:gd name="connsiteX15" fmla="*/ 865570 w 2705860"/>
                <a:gd name="connsiteY15" fmla="*/ 1617155 h 1763220"/>
                <a:gd name="connsiteX16" fmla="*/ 1023050 w 2705860"/>
                <a:gd name="connsiteY16" fmla="*/ 1520635 h 1763220"/>
                <a:gd name="connsiteX17" fmla="*/ 1129730 w 2705860"/>
                <a:gd name="connsiteY17" fmla="*/ 1637475 h 1763220"/>
                <a:gd name="connsiteX18" fmla="*/ 1434530 w 2705860"/>
                <a:gd name="connsiteY18" fmla="*/ 1754315 h 1763220"/>
                <a:gd name="connsiteX19" fmla="*/ 1851090 w 2705860"/>
                <a:gd name="connsiteY19" fmla="*/ 1383475 h 1763220"/>
                <a:gd name="connsiteX20" fmla="*/ 1805370 w 2705860"/>
                <a:gd name="connsiteY20" fmla="*/ 1012635 h 1763220"/>
                <a:gd name="connsiteX21" fmla="*/ 2064450 w 2705860"/>
                <a:gd name="connsiteY21" fmla="*/ 987235 h 1763220"/>
                <a:gd name="connsiteX22" fmla="*/ 2277810 w 2705860"/>
                <a:gd name="connsiteY22" fmla="*/ 1109155 h 1763220"/>
                <a:gd name="connsiteX23" fmla="*/ 2704530 w 2705860"/>
                <a:gd name="connsiteY23" fmla="*/ 723075 h 1763220"/>
                <a:gd name="connsiteX24" fmla="*/ 2125410 w 2705860"/>
                <a:gd name="connsiteY24" fmla="*/ 377635 h 1763220"/>
                <a:gd name="connsiteX25" fmla="*/ 2287970 w 2705860"/>
                <a:gd name="connsiteY25" fmla="*/ 149035 h 1763220"/>
                <a:gd name="connsiteX26" fmla="*/ 1754570 w 2705860"/>
                <a:gd name="connsiteY26" fmla="*/ 1715 h 1763220"/>
                <a:gd name="connsiteX27" fmla="*/ 1846010 w 2705860"/>
                <a:gd name="connsiteY27" fmla="*/ 245555 h 1763220"/>
                <a:gd name="connsiteX28" fmla="*/ 1475170 w 2705860"/>
                <a:gd name="connsiteY28" fmla="*/ 194755 h 1763220"/>
                <a:gd name="connsiteX29" fmla="*/ 1256730 w 2705860"/>
                <a:gd name="connsiteY29" fmla="*/ 453835 h 1763220"/>
                <a:gd name="connsiteX30" fmla="*/ 1129730 w 2705860"/>
                <a:gd name="connsiteY30" fmla="*/ 418275 h 176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705860" h="1763220">
                  <a:moveTo>
                    <a:pt x="1129730" y="418275"/>
                  </a:moveTo>
                  <a:cubicBezTo>
                    <a:pt x="1102637" y="403035"/>
                    <a:pt x="1119570" y="390335"/>
                    <a:pt x="1094170" y="362395"/>
                  </a:cubicBezTo>
                  <a:cubicBezTo>
                    <a:pt x="1068770" y="334455"/>
                    <a:pt x="1033210" y="276882"/>
                    <a:pt x="977330" y="250635"/>
                  </a:cubicBezTo>
                  <a:cubicBezTo>
                    <a:pt x="921450" y="224388"/>
                    <a:pt x="864723" y="195602"/>
                    <a:pt x="758890" y="204915"/>
                  </a:cubicBezTo>
                  <a:cubicBezTo>
                    <a:pt x="653057" y="214228"/>
                    <a:pt x="371117" y="269262"/>
                    <a:pt x="342330" y="306515"/>
                  </a:cubicBezTo>
                  <a:cubicBezTo>
                    <a:pt x="313543" y="343768"/>
                    <a:pt x="529443" y="383562"/>
                    <a:pt x="586170" y="428435"/>
                  </a:cubicBezTo>
                  <a:cubicBezTo>
                    <a:pt x="642897" y="473308"/>
                    <a:pt x="725870" y="541888"/>
                    <a:pt x="682690" y="575755"/>
                  </a:cubicBezTo>
                  <a:cubicBezTo>
                    <a:pt x="639510" y="609622"/>
                    <a:pt x="440543" y="592688"/>
                    <a:pt x="327090" y="631635"/>
                  </a:cubicBezTo>
                  <a:cubicBezTo>
                    <a:pt x="213637" y="670582"/>
                    <a:pt x="23137" y="776415"/>
                    <a:pt x="1970" y="809435"/>
                  </a:cubicBezTo>
                  <a:cubicBezTo>
                    <a:pt x="-19197" y="842455"/>
                    <a:pt x="135743" y="795042"/>
                    <a:pt x="200090" y="829755"/>
                  </a:cubicBezTo>
                  <a:cubicBezTo>
                    <a:pt x="264437" y="864468"/>
                    <a:pt x="317777" y="994008"/>
                    <a:pt x="388050" y="1017715"/>
                  </a:cubicBezTo>
                  <a:cubicBezTo>
                    <a:pt x="458323" y="1041422"/>
                    <a:pt x="587017" y="952522"/>
                    <a:pt x="621730" y="971995"/>
                  </a:cubicBezTo>
                  <a:cubicBezTo>
                    <a:pt x="656443" y="991468"/>
                    <a:pt x="635277" y="1078675"/>
                    <a:pt x="596330" y="1134555"/>
                  </a:cubicBezTo>
                  <a:cubicBezTo>
                    <a:pt x="557383" y="1190435"/>
                    <a:pt x="410063" y="1255628"/>
                    <a:pt x="388050" y="1307275"/>
                  </a:cubicBezTo>
                  <a:cubicBezTo>
                    <a:pt x="366037" y="1358922"/>
                    <a:pt x="384663" y="1392788"/>
                    <a:pt x="464250" y="1444435"/>
                  </a:cubicBezTo>
                  <a:cubicBezTo>
                    <a:pt x="543837" y="1496082"/>
                    <a:pt x="772437" y="1604455"/>
                    <a:pt x="865570" y="1617155"/>
                  </a:cubicBezTo>
                  <a:cubicBezTo>
                    <a:pt x="958703" y="1629855"/>
                    <a:pt x="979023" y="1517248"/>
                    <a:pt x="1023050" y="1520635"/>
                  </a:cubicBezTo>
                  <a:cubicBezTo>
                    <a:pt x="1067077" y="1524022"/>
                    <a:pt x="1061150" y="1598528"/>
                    <a:pt x="1129730" y="1637475"/>
                  </a:cubicBezTo>
                  <a:cubicBezTo>
                    <a:pt x="1198310" y="1676422"/>
                    <a:pt x="1314303" y="1796648"/>
                    <a:pt x="1434530" y="1754315"/>
                  </a:cubicBezTo>
                  <a:cubicBezTo>
                    <a:pt x="1554757" y="1711982"/>
                    <a:pt x="1789283" y="1507088"/>
                    <a:pt x="1851090" y="1383475"/>
                  </a:cubicBezTo>
                  <a:cubicBezTo>
                    <a:pt x="1912897" y="1259862"/>
                    <a:pt x="1769810" y="1078675"/>
                    <a:pt x="1805370" y="1012635"/>
                  </a:cubicBezTo>
                  <a:cubicBezTo>
                    <a:pt x="1840930" y="946595"/>
                    <a:pt x="1985710" y="971148"/>
                    <a:pt x="2064450" y="987235"/>
                  </a:cubicBezTo>
                  <a:cubicBezTo>
                    <a:pt x="2143190" y="1003322"/>
                    <a:pt x="2171130" y="1153182"/>
                    <a:pt x="2277810" y="1109155"/>
                  </a:cubicBezTo>
                  <a:cubicBezTo>
                    <a:pt x="2384490" y="1065128"/>
                    <a:pt x="2729930" y="844995"/>
                    <a:pt x="2704530" y="723075"/>
                  </a:cubicBezTo>
                  <a:cubicBezTo>
                    <a:pt x="2679130" y="601155"/>
                    <a:pt x="2194837" y="473308"/>
                    <a:pt x="2125410" y="377635"/>
                  </a:cubicBezTo>
                  <a:cubicBezTo>
                    <a:pt x="2055983" y="281962"/>
                    <a:pt x="2349777" y="211688"/>
                    <a:pt x="2287970" y="149035"/>
                  </a:cubicBezTo>
                  <a:cubicBezTo>
                    <a:pt x="2226163" y="86382"/>
                    <a:pt x="1828230" y="-14372"/>
                    <a:pt x="1754570" y="1715"/>
                  </a:cubicBezTo>
                  <a:cubicBezTo>
                    <a:pt x="1680910" y="17802"/>
                    <a:pt x="1892577" y="213382"/>
                    <a:pt x="1846010" y="245555"/>
                  </a:cubicBezTo>
                  <a:cubicBezTo>
                    <a:pt x="1799443" y="277728"/>
                    <a:pt x="1573383" y="160042"/>
                    <a:pt x="1475170" y="194755"/>
                  </a:cubicBezTo>
                  <a:cubicBezTo>
                    <a:pt x="1376957" y="229468"/>
                    <a:pt x="1311763" y="414888"/>
                    <a:pt x="1256730" y="453835"/>
                  </a:cubicBezTo>
                  <a:cubicBezTo>
                    <a:pt x="1201697" y="492782"/>
                    <a:pt x="1156823" y="433515"/>
                    <a:pt x="1129730" y="418275"/>
                  </a:cubicBezTo>
                  <a:close/>
                </a:path>
              </a:pathLst>
            </a:cu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TextBox 12"/>
          <p:cNvSpPr txBox="1"/>
          <p:nvPr/>
        </p:nvSpPr>
        <p:spPr>
          <a:xfrm>
            <a:off x="3284317" y="1003762"/>
            <a:ext cx="7837402" cy="584775"/>
          </a:xfrm>
          <a:prstGeom prst="rect">
            <a:avLst/>
          </a:prstGeom>
          <a:noFill/>
        </p:spPr>
        <p:txBody>
          <a:bodyPr wrap="none" rtlCol="0">
            <a:spAutoFit/>
          </a:bodyPr>
          <a:lstStyle/>
          <a:p>
            <a:r>
              <a:rPr lang="en-US" sz="3200" dirty="0" smtClean="0">
                <a:latin typeface="Powderfinger Type" charset="0"/>
                <a:ea typeface="Powderfinger Type" charset="0"/>
                <a:cs typeface="Powderfinger Type" charset="0"/>
              </a:rPr>
              <a:t>Phase </a:t>
            </a:r>
            <a:r>
              <a:rPr lang="en-US" sz="3200" dirty="0">
                <a:latin typeface="Powderfinger Type" charset="0"/>
                <a:ea typeface="Powderfinger Type" charset="0"/>
                <a:cs typeface="Powderfinger Type" charset="0"/>
              </a:rPr>
              <a:t>2</a:t>
            </a:r>
            <a:r>
              <a:rPr lang="en-US" sz="3200" dirty="0" smtClean="0">
                <a:latin typeface="Powderfinger Type" charset="0"/>
                <a:ea typeface="Powderfinger Type" charset="0"/>
                <a:cs typeface="Powderfinger Type" charset="0"/>
              </a:rPr>
              <a:t> </a:t>
            </a:r>
            <a:r>
              <a:rPr lang="mr-IN" sz="3200" dirty="0" smtClean="0">
                <a:latin typeface="Powderfinger Type" charset="0"/>
                <a:ea typeface="Powderfinger Type" charset="0"/>
                <a:cs typeface="Powderfinger Type" charset="0"/>
              </a:rPr>
              <a:t>–</a:t>
            </a:r>
            <a:r>
              <a:rPr lang="en-US" sz="3200" dirty="0" smtClean="0">
                <a:latin typeface="Powderfinger Type" charset="0"/>
                <a:ea typeface="Powderfinger Type" charset="0"/>
                <a:cs typeface="Powderfinger Type" charset="0"/>
              </a:rPr>
              <a:t> Dual Stack Deployment</a:t>
            </a:r>
            <a:endParaRPr lang="en-US" sz="3200" dirty="0">
              <a:latin typeface="Powderfinger Type" charset="0"/>
              <a:ea typeface="Powderfinger Type" charset="0"/>
              <a:cs typeface="Powderfinger Type" charset="0"/>
            </a:endParaRPr>
          </a:p>
        </p:txBody>
      </p:sp>
      <p:grpSp>
        <p:nvGrpSpPr>
          <p:cNvPr id="14" name="Group 13"/>
          <p:cNvGrpSpPr/>
          <p:nvPr/>
        </p:nvGrpSpPr>
        <p:grpSpPr>
          <a:xfrm>
            <a:off x="8321626" y="2460945"/>
            <a:ext cx="1356076" cy="1166757"/>
            <a:chOff x="8580484" y="4523231"/>
            <a:chExt cx="1356076" cy="1166757"/>
          </a:xfrm>
        </p:grpSpPr>
        <p:sp>
          <p:nvSpPr>
            <p:cNvPr id="15" name="Freeform 14"/>
            <p:cNvSpPr/>
            <p:nvPr/>
          </p:nvSpPr>
          <p:spPr>
            <a:xfrm>
              <a:off x="8580484" y="4523231"/>
              <a:ext cx="1356076" cy="1166757"/>
            </a:xfrm>
            <a:custGeom>
              <a:avLst/>
              <a:gdLst>
                <a:gd name="connsiteX0" fmla="*/ 868683 w 1844919"/>
                <a:gd name="connsiteY0" fmla="*/ 349086 h 1245999"/>
                <a:gd name="connsiteX1" fmla="*/ 690883 w 1844919"/>
                <a:gd name="connsiteY1" fmla="*/ 156046 h 1245999"/>
                <a:gd name="connsiteX2" fmla="*/ 218443 w 1844919"/>
                <a:gd name="connsiteY2" fmla="*/ 354166 h 1245999"/>
                <a:gd name="connsiteX3" fmla="*/ 497843 w 1844919"/>
                <a:gd name="connsiteY3" fmla="*/ 460846 h 1245999"/>
                <a:gd name="connsiteX4" fmla="*/ 218443 w 1844919"/>
                <a:gd name="connsiteY4" fmla="*/ 465926 h 1245999"/>
                <a:gd name="connsiteX5" fmla="*/ 3 w 1844919"/>
                <a:gd name="connsiteY5" fmla="*/ 719926 h 1245999"/>
                <a:gd name="connsiteX6" fmla="*/ 213363 w 1844919"/>
                <a:gd name="connsiteY6" fmla="*/ 882486 h 1245999"/>
                <a:gd name="connsiteX7" fmla="*/ 447043 w 1844919"/>
                <a:gd name="connsiteY7" fmla="*/ 785966 h 1245999"/>
                <a:gd name="connsiteX8" fmla="*/ 284483 w 1844919"/>
                <a:gd name="connsiteY8" fmla="*/ 938366 h 1245999"/>
                <a:gd name="connsiteX9" fmla="*/ 396243 w 1844919"/>
                <a:gd name="connsiteY9" fmla="*/ 1161886 h 1245999"/>
                <a:gd name="connsiteX10" fmla="*/ 695963 w 1844919"/>
                <a:gd name="connsiteY10" fmla="*/ 1177126 h 1245999"/>
                <a:gd name="connsiteX11" fmla="*/ 746763 w 1844919"/>
                <a:gd name="connsiteY11" fmla="*/ 1039966 h 1245999"/>
                <a:gd name="connsiteX12" fmla="*/ 858523 w 1844919"/>
                <a:gd name="connsiteY12" fmla="*/ 1202526 h 1245999"/>
                <a:gd name="connsiteX13" fmla="*/ 1346203 w 1844919"/>
                <a:gd name="connsiteY13" fmla="*/ 1227926 h 1245999"/>
                <a:gd name="connsiteX14" fmla="*/ 1463043 w 1844919"/>
                <a:gd name="connsiteY14" fmla="*/ 963766 h 1245999"/>
                <a:gd name="connsiteX15" fmla="*/ 1310643 w 1844919"/>
                <a:gd name="connsiteY15" fmla="*/ 801206 h 1245999"/>
                <a:gd name="connsiteX16" fmla="*/ 1468123 w 1844919"/>
                <a:gd name="connsiteY16" fmla="*/ 902806 h 1245999"/>
                <a:gd name="connsiteX17" fmla="*/ 1823723 w 1844919"/>
                <a:gd name="connsiteY17" fmla="*/ 648806 h 1245999"/>
                <a:gd name="connsiteX18" fmla="*/ 1772923 w 1844919"/>
                <a:gd name="connsiteY18" fmla="*/ 465926 h 1245999"/>
                <a:gd name="connsiteX19" fmla="*/ 1513843 w 1844919"/>
                <a:gd name="connsiteY19" fmla="*/ 394806 h 1245999"/>
                <a:gd name="connsiteX20" fmla="*/ 1549403 w 1844919"/>
                <a:gd name="connsiteY20" fmla="*/ 186526 h 1245999"/>
                <a:gd name="connsiteX21" fmla="*/ 1249683 w 1844919"/>
                <a:gd name="connsiteY21" fmla="*/ 44286 h 1245999"/>
                <a:gd name="connsiteX22" fmla="*/ 1153163 w 1844919"/>
                <a:gd name="connsiteY22" fmla="*/ 13806 h 1245999"/>
                <a:gd name="connsiteX23" fmla="*/ 949963 w 1844919"/>
                <a:gd name="connsiteY23" fmla="*/ 247486 h 1245999"/>
                <a:gd name="connsiteX24" fmla="*/ 868683 w 1844919"/>
                <a:gd name="connsiteY24" fmla="*/ 349086 h 124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844919" h="1245999">
                  <a:moveTo>
                    <a:pt x="868683" y="349086"/>
                  </a:moveTo>
                  <a:cubicBezTo>
                    <a:pt x="825503" y="333846"/>
                    <a:pt x="799256" y="155199"/>
                    <a:pt x="690883" y="156046"/>
                  </a:cubicBezTo>
                  <a:cubicBezTo>
                    <a:pt x="582510" y="156893"/>
                    <a:pt x="250616" y="303366"/>
                    <a:pt x="218443" y="354166"/>
                  </a:cubicBezTo>
                  <a:cubicBezTo>
                    <a:pt x="186270" y="404966"/>
                    <a:pt x="497843" y="442219"/>
                    <a:pt x="497843" y="460846"/>
                  </a:cubicBezTo>
                  <a:cubicBezTo>
                    <a:pt x="497843" y="479473"/>
                    <a:pt x="301416" y="422746"/>
                    <a:pt x="218443" y="465926"/>
                  </a:cubicBezTo>
                  <a:cubicBezTo>
                    <a:pt x="135470" y="509106"/>
                    <a:pt x="850" y="650499"/>
                    <a:pt x="3" y="719926"/>
                  </a:cubicBezTo>
                  <a:cubicBezTo>
                    <a:pt x="-844" y="789353"/>
                    <a:pt x="138856" y="871479"/>
                    <a:pt x="213363" y="882486"/>
                  </a:cubicBezTo>
                  <a:cubicBezTo>
                    <a:pt x="287870" y="893493"/>
                    <a:pt x="435190" y="776653"/>
                    <a:pt x="447043" y="785966"/>
                  </a:cubicBezTo>
                  <a:cubicBezTo>
                    <a:pt x="458896" y="795279"/>
                    <a:pt x="292950" y="875713"/>
                    <a:pt x="284483" y="938366"/>
                  </a:cubicBezTo>
                  <a:cubicBezTo>
                    <a:pt x="276016" y="1001019"/>
                    <a:pt x="327663" y="1122093"/>
                    <a:pt x="396243" y="1161886"/>
                  </a:cubicBezTo>
                  <a:cubicBezTo>
                    <a:pt x="464823" y="1201679"/>
                    <a:pt x="637543" y="1197446"/>
                    <a:pt x="695963" y="1177126"/>
                  </a:cubicBezTo>
                  <a:cubicBezTo>
                    <a:pt x="754383" y="1156806"/>
                    <a:pt x="719670" y="1035733"/>
                    <a:pt x="746763" y="1039966"/>
                  </a:cubicBezTo>
                  <a:cubicBezTo>
                    <a:pt x="773856" y="1044199"/>
                    <a:pt x="758616" y="1171199"/>
                    <a:pt x="858523" y="1202526"/>
                  </a:cubicBezTo>
                  <a:cubicBezTo>
                    <a:pt x="958430" y="1233853"/>
                    <a:pt x="1245450" y="1267719"/>
                    <a:pt x="1346203" y="1227926"/>
                  </a:cubicBezTo>
                  <a:cubicBezTo>
                    <a:pt x="1446956" y="1188133"/>
                    <a:pt x="1468970" y="1034886"/>
                    <a:pt x="1463043" y="963766"/>
                  </a:cubicBezTo>
                  <a:cubicBezTo>
                    <a:pt x="1457116" y="892646"/>
                    <a:pt x="1309796" y="811366"/>
                    <a:pt x="1310643" y="801206"/>
                  </a:cubicBezTo>
                  <a:cubicBezTo>
                    <a:pt x="1311490" y="791046"/>
                    <a:pt x="1382610" y="928206"/>
                    <a:pt x="1468123" y="902806"/>
                  </a:cubicBezTo>
                  <a:cubicBezTo>
                    <a:pt x="1553636" y="877406"/>
                    <a:pt x="1772923" y="721619"/>
                    <a:pt x="1823723" y="648806"/>
                  </a:cubicBezTo>
                  <a:cubicBezTo>
                    <a:pt x="1874523" y="575993"/>
                    <a:pt x="1824570" y="508259"/>
                    <a:pt x="1772923" y="465926"/>
                  </a:cubicBezTo>
                  <a:cubicBezTo>
                    <a:pt x="1721276" y="423593"/>
                    <a:pt x="1551096" y="441373"/>
                    <a:pt x="1513843" y="394806"/>
                  </a:cubicBezTo>
                  <a:cubicBezTo>
                    <a:pt x="1476590" y="348239"/>
                    <a:pt x="1593430" y="244946"/>
                    <a:pt x="1549403" y="186526"/>
                  </a:cubicBezTo>
                  <a:cubicBezTo>
                    <a:pt x="1505376" y="128106"/>
                    <a:pt x="1315723" y="73073"/>
                    <a:pt x="1249683" y="44286"/>
                  </a:cubicBezTo>
                  <a:cubicBezTo>
                    <a:pt x="1183643" y="15499"/>
                    <a:pt x="1203116" y="-20061"/>
                    <a:pt x="1153163" y="13806"/>
                  </a:cubicBezTo>
                  <a:cubicBezTo>
                    <a:pt x="1103210" y="47673"/>
                    <a:pt x="993143" y="194993"/>
                    <a:pt x="949963" y="247486"/>
                  </a:cubicBezTo>
                  <a:cubicBezTo>
                    <a:pt x="906783" y="299979"/>
                    <a:pt x="911863" y="364326"/>
                    <a:pt x="868683" y="349086"/>
                  </a:cubicBezTo>
                  <a:close/>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15"/>
            <p:cNvSpPr/>
            <p:nvPr/>
          </p:nvSpPr>
          <p:spPr>
            <a:xfrm>
              <a:off x="8683291" y="4558639"/>
              <a:ext cx="1150462" cy="1095940"/>
            </a:xfrm>
            <a:custGeom>
              <a:avLst/>
              <a:gdLst>
                <a:gd name="connsiteX0" fmla="*/ 1129730 w 2705860"/>
                <a:gd name="connsiteY0" fmla="*/ 418275 h 1763220"/>
                <a:gd name="connsiteX1" fmla="*/ 1094170 w 2705860"/>
                <a:gd name="connsiteY1" fmla="*/ 362395 h 1763220"/>
                <a:gd name="connsiteX2" fmla="*/ 977330 w 2705860"/>
                <a:gd name="connsiteY2" fmla="*/ 250635 h 1763220"/>
                <a:gd name="connsiteX3" fmla="*/ 758890 w 2705860"/>
                <a:gd name="connsiteY3" fmla="*/ 204915 h 1763220"/>
                <a:gd name="connsiteX4" fmla="*/ 342330 w 2705860"/>
                <a:gd name="connsiteY4" fmla="*/ 306515 h 1763220"/>
                <a:gd name="connsiteX5" fmla="*/ 586170 w 2705860"/>
                <a:gd name="connsiteY5" fmla="*/ 428435 h 1763220"/>
                <a:gd name="connsiteX6" fmla="*/ 682690 w 2705860"/>
                <a:gd name="connsiteY6" fmla="*/ 575755 h 1763220"/>
                <a:gd name="connsiteX7" fmla="*/ 327090 w 2705860"/>
                <a:gd name="connsiteY7" fmla="*/ 631635 h 1763220"/>
                <a:gd name="connsiteX8" fmla="*/ 1970 w 2705860"/>
                <a:gd name="connsiteY8" fmla="*/ 809435 h 1763220"/>
                <a:gd name="connsiteX9" fmla="*/ 200090 w 2705860"/>
                <a:gd name="connsiteY9" fmla="*/ 829755 h 1763220"/>
                <a:gd name="connsiteX10" fmla="*/ 388050 w 2705860"/>
                <a:gd name="connsiteY10" fmla="*/ 1017715 h 1763220"/>
                <a:gd name="connsiteX11" fmla="*/ 621730 w 2705860"/>
                <a:gd name="connsiteY11" fmla="*/ 971995 h 1763220"/>
                <a:gd name="connsiteX12" fmla="*/ 596330 w 2705860"/>
                <a:gd name="connsiteY12" fmla="*/ 1134555 h 1763220"/>
                <a:gd name="connsiteX13" fmla="*/ 388050 w 2705860"/>
                <a:gd name="connsiteY13" fmla="*/ 1307275 h 1763220"/>
                <a:gd name="connsiteX14" fmla="*/ 464250 w 2705860"/>
                <a:gd name="connsiteY14" fmla="*/ 1444435 h 1763220"/>
                <a:gd name="connsiteX15" fmla="*/ 865570 w 2705860"/>
                <a:gd name="connsiteY15" fmla="*/ 1617155 h 1763220"/>
                <a:gd name="connsiteX16" fmla="*/ 1023050 w 2705860"/>
                <a:gd name="connsiteY16" fmla="*/ 1520635 h 1763220"/>
                <a:gd name="connsiteX17" fmla="*/ 1129730 w 2705860"/>
                <a:gd name="connsiteY17" fmla="*/ 1637475 h 1763220"/>
                <a:gd name="connsiteX18" fmla="*/ 1434530 w 2705860"/>
                <a:gd name="connsiteY18" fmla="*/ 1754315 h 1763220"/>
                <a:gd name="connsiteX19" fmla="*/ 1851090 w 2705860"/>
                <a:gd name="connsiteY19" fmla="*/ 1383475 h 1763220"/>
                <a:gd name="connsiteX20" fmla="*/ 1805370 w 2705860"/>
                <a:gd name="connsiteY20" fmla="*/ 1012635 h 1763220"/>
                <a:gd name="connsiteX21" fmla="*/ 2064450 w 2705860"/>
                <a:gd name="connsiteY21" fmla="*/ 987235 h 1763220"/>
                <a:gd name="connsiteX22" fmla="*/ 2277810 w 2705860"/>
                <a:gd name="connsiteY22" fmla="*/ 1109155 h 1763220"/>
                <a:gd name="connsiteX23" fmla="*/ 2704530 w 2705860"/>
                <a:gd name="connsiteY23" fmla="*/ 723075 h 1763220"/>
                <a:gd name="connsiteX24" fmla="*/ 2125410 w 2705860"/>
                <a:gd name="connsiteY24" fmla="*/ 377635 h 1763220"/>
                <a:gd name="connsiteX25" fmla="*/ 2287970 w 2705860"/>
                <a:gd name="connsiteY25" fmla="*/ 149035 h 1763220"/>
                <a:gd name="connsiteX26" fmla="*/ 1754570 w 2705860"/>
                <a:gd name="connsiteY26" fmla="*/ 1715 h 1763220"/>
                <a:gd name="connsiteX27" fmla="*/ 1846010 w 2705860"/>
                <a:gd name="connsiteY27" fmla="*/ 245555 h 1763220"/>
                <a:gd name="connsiteX28" fmla="*/ 1475170 w 2705860"/>
                <a:gd name="connsiteY28" fmla="*/ 194755 h 1763220"/>
                <a:gd name="connsiteX29" fmla="*/ 1256730 w 2705860"/>
                <a:gd name="connsiteY29" fmla="*/ 453835 h 1763220"/>
                <a:gd name="connsiteX30" fmla="*/ 1129730 w 2705860"/>
                <a:gd name="connsiteY30" fmla="*/ 418275 h 176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705860" h="1763220">
                  <a:moveTo>
                    <a:pt x="1129730" y="418275"/>
                  </a:moveTo>
                  <a:cubicBezTo>
                    <a:pt x="1102637" y="403035"/>
                    <a:pt x="1119570" y="390335"/>
                    <a:pt x="1094170" y="362395"/>
                  </a:cubicBezTo>
                  <a:cubicBezTo>
                    <a:pt x="1068770" y="334455"/>
                    <a:pt x="1033210" y="276882"/>
                    <a:pt x="977330" y="250635"/>
                  </a:cubicBezTo>
                  <a:cubicBezTo>
                    <a:pt x="921450" y="224388"/>
                    <a:pt x="864723" y="195602"/>
                    <a:pt x="758890" y="204915"/>
                  </a:cubicBezTo>
                  <a:cubicBezTo>
                    <a:pt x="653057" y="214228"/>
                    <a:pt x="371117" y="269262"/>
                    <a:pt x="342330" y="306515"/>
                  </a:cubicBezTo>
                  <a:cubicBezTo>
                    <a:pt x="313543" y="343768"/>
                    <a:pt x="529443" y="383562"/>
                    <a:pt x="586170" y="428435"/>
                  </a:cubicBezTo>
                  <a:cubicBezTo>
                    <a:pt x="642897" y="473308"/>
                    <a:pt x="725870" y="541888"/>
                    <a:pt x="682690" y="575755"/>
                  </a:cubicBezTo>
                  <a:cubicBezTo>
                    <a:pt x="639510" y="609622"/>
                    <a:pt x="440543" y="592688"/>
                    <a:pt x="327090" y="631635"/>
                  </a:cubicBezTo>
                  <a:cubicBezTo>
                    <a:pt x="213637" y="670582"/>
                    <a:pt x="23137" y="776415"/>
                    <a:pt x="1970" y="809435"/>
                  </a:cubicBezTo>
                  <a:cubicBezTo>
                    <a:pt x="-19197" y="842455"/>
                    <a:pt x="135743" y="795042"/>
                    <a:pt x="200090" y="829755"/>
                  </a:cubicBezTo>
                  <a:cubicBezTo>
                    <a:pt x="264437" y="864468"/>
                    <a:pt x="317777" y="994008"/>
                    <a:pt x="388050" y="1017715"/>
                  </a:cubicBezTo>
                  <a:cubicBezTo>
                    <a:pt x="458323" y="1041422"/>
                    <a:pt x="587017" y="952522"/>
                    <a:pt x="621730" y="971995"/>
                  </a:cubicBezTo>
                  <a:cubicBezTo>
                    <a:pt x="656443" y="991468"/>
                    <a:pt x="635277" y="1078675"/>
                    <a:pt x="596330" y="1134555"/>
                  </a:cubicBezTo>
                  <a:cubicBezTo>
                    <a:pt x="557383" y="1190435"/>
                    <a:pt x="410063" y="1255628"/>
                    <a:pt x="388050" y="1307275"/>
                  </a:cubicBezTo>
                  <a:cubicBezTo>
                    <a:pt x="366037" y="1358922"/>
                    <a:pt x="384663" y="1392788"/>
                    <a:pt x="464250" y="1444435"/>
                  </a:cubicBezTo>
                  <a:cubicBezTo>
                    <a:pt x="543837" y="1496082"/>
                    <a:pt x="772437" y="1604455"/>
                    <a:pt x="865570" y="1617155"/>
                  </a:cubicBezTo>
                  <a:cubicBezTo>
                    <a:pt x="958703" y="1629855"/>
                    <a:pt x="979023" y="1517248"/>
                    <a:pt x="1023050" y="1520635"/>
                  </a:cubicBezTo>
                  <a:cubicBezTo>
                    <a:pt x="1067077" y="1524022"/>
                    <a:pt x="1061150" y="1598528"/>
                    <a:pt x="1129730" y="1637475"/>
                  </a:cubicBezTo>
                  <a:cubicBezTo>
                    <a:pt x="1198310" y="1676422"/>
                    <a:pt x="1314303" y="1796648"/>
                    <a:pt x="1434530" y="1754315"/>
                  </a:cubicBezTo>
                  <a:cubicBezTo>
                    <a:pt x="1554757" y="1711982"/>
                    <a:pt x="1789283" y="1507088"/>
                    <a:pt x="1851090" y="1383475"/>
                  </a:cubicBezTo>
                  <a:cubicBezTo>
                    <a:pt x="1912897" y="1259862"/>
                    <a:pt x="1769810" y="1078675"/>
                    <a:pt x="1805370" y="1012635"/>
                  </a:cubicBezTo>
                  <a:cubicBezTo>
                    <a:pt x="1840930" y="946595"/>
                    <a:pt x="1985710" y="971148"/>
                    <a:pt x="2064450" y="987235"/>
                  </a:cubicBezTo>
                  <a:cubicBezTo>
                    <a:pt x="2143190" y="1003322"/>
                    <a:pt x="2171130" y="1153182"/>
                    <a:pt x="2277810" y="1109155"/>
                  </a:cubicBezTo>
                  <a:cubicBezTo>
                    <a:pt x="2384490" y="1065128"/>
                    <a:pt x="2729930" y="844995"/>
                    <a:pt x="2704530" y="723075"/>
                  </a:cubicBezTo>
                  <a:cubicBezTo>
                    <a:pt x="2679130" y="601155"/>
                    <a:pt x="2194837" y="473308"/>
                    <a:pt x="2125410" y="377635"/>
                  </a:cubicBezTo>
                  <a:cubicBezTo>
                    <a:pt x="2055983" y="281962"/>
                    <a:pt x="2349777" y="211688"/>
                    <a:pt x="2287970" y="149035"/>
                  </a:cubicBezTo>
                  <a:cubicBezTo>
                    <a:pt x="2226163" y="86382"/>
                    <a:pt x="1828230" y="-14372"/>
                    <a:pt x="1754570" y="1715"/>
                  </a:cubicBezTo>
                  <a:cubicBezTo>
                    <a:pt x="1680910" y="17802"/>
                    <a:pt x="1892577" y="213382"/>
                    <a:pt x="1846010" y="245555"/>
                  </a:cubicBezTo>
                  <a:cubicBezTo>
                    <a:pt x="1799443" y="277728"/>
                    <a:pt x="1573383" y="160042"/>
                    <a:pt x="1475170" y="194755"/>
                  </a:cubicBezTo>
                  <a:cubicBezTo>
                    <a:pt x="1376957" y="229468"/>
                    <a:pt x="1311763" y="414888"/>
                    <a:pt x="1256730" y="453835"/>
                  </a:cubicBezTo>
                  <a:cubicBezTo>
                    <a:pt x="1201697" y="492782"/>
                    <a:pt x="1156823" y="433515"/>
                    <a:pt x="1129730" y="418275"/>
                  </a:cubicBezTo>
                  <a:close/>
                </a:path>
              </a:pathLst>
            </a:cu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 name="Group 16"/>
          <p:cNvGrpSpPr/>
          <p:nvPr/>
        </p:nvGrpSpPr>
        <p:grpSpPr>
          <a:xfrm>
            <a:off x="2366366" y="5152986"/>
            <a:ext cx="1356076" cy="1166757"/>
            <a:chOff x="8580484" y="4523231"/>
            <a:chExt cx="1356076" cy="1166757"/>
          </a:xfrm>
        </p:grpSpPr>
        <p:sp>
          <p:nvSpPr>
            <p:cNvPr id="18" name="Freeform 17"/>
            <p:cNvSpPr/>
            <p:nvPr/>
          </p:nvSpPr>
          <p:spPr>
            <a:xfrm>
              <a:off x="8580484" y="4523231"/>
              <a:ext cx="1356076" cy="1166757"/>
            </a:xfrm>
            <a:custGeom>
              <a:avLst/>
              <a:gdLst>
                <a:gd name="connsiteX0" fmla="*/ 868683 w 1844919"/>
                <a:gd name="connsiteY0" fmla="*/ 349086 h 1245999"/>
                <a:gd name="connsiteX1" fmla="*/ 690883 w 1844919"/>
                <a:gd name="connsiteY1" fmla="*/ 156046 h 1245999"/>
                <a:gd name="connsiteX2" fmla="*/ 218443 w 1844919"/>
                <a:gd name="connsiteY2" fmla="*/ 354166 h 1245999"/>
                <a:gd name="connsiteX3" fmla="*/ 497843 w 1844919"/>
                <a:gd name="connsiteY3" fmla="*/ 460846 h 1245999"/>
                <a:gd name="connsiteX4" fmla="*/ 218443 w 1844919"/>
                <a:gd name="connsiteY4" fmla="*/ 465926 h 1245999"/>
                <a:gd name="connsiteX5" fmla="*/ 3 w 1844919"/>
                <a:gd name="connsiteY5" fmla="*/ 719926 h 1245999"/>
                <a:gd name="connsiteX6" fmla="*/ 213363 w 1844919"/>
                <a:gd name="connsiteY6" fmla="*/ 882486 h 1245999"/>
                <a:gd name="connsiteX7" fmla="*/ 447043 w 1844919"/>
                <a:gd name="connsiteY7" fmla="*/ 785966 h 1245999"/>
                <a:gd name="connsiteX8" fmla="*/ 284483 w 1844919"/>
                <a:gd name="connsiteY8" fmla="*/ 938366 h 1245999"/>
                <a:gd name="connsiteX9" fmla="*/ 396243 w 1844919"/>
                <a:gd name="connsiteY9" fmla="*/ 1161886 h 1245999"/>
                <a:gd name="connsiteX10" fmla="*/ 695963 w 1844919"/>
                <a:gd name="connsiteY10" fmla="*/ 1177126 h 1245999"/>
                <a:gd name="connsiteX11" fmla="*/ 746763 w 1844919"/>
                <a:gd name="connsiteY11" fmla="*/ 1039966 h 1245999"/>
                <a:gd name="connsiteX12" fmla="*/ 858523 w 1844919"/>
                <a:gd name="connsiteY12" fmla="*/ 1202526 h 1245999"/>
                <a:gd name="connsiteX13" fmla="*/ 1346203 w 1844919"/>
                <a:gd name="connsiteY13" fmla="*/ 1227926 h 1245999"/>
                <a:gd name="connsiteX14" fmla="*/ 1463043 w 1844919"/>
                <a:gd name="connsiteY14" fmla="*/ 963766 h 1245999"/>
                <a:gd name="connsiteX15" fmla="*/ 1310643 w 1844919"/>
                <a:gd name="connsiteY15" fmla="*/ 801206 h 1245999"/>
                <a:gd name="connsiteX16" fmla="*/ 1468123 w 1844919"/>
                <a:gd name="connsiteY16" fmla="*/ 902806 h 1245999"/>
                <a:gd name="connsiteX17" fmla="*/ 1823723 w 1844919"/>
                <a:gd name="connsiteY17" fmla="*/ 648806 h 1245999"/>
                <a:gd name="connsiteX18" fmla="*/ 1772923 w 1844919"/>
                <a:gd name="connsiteY18" fmla="*/ 465926 h 1245999"/>
                <a:gd name="connsiteX19" fmla="*/ 1513843 w 1844919"/>
                <a:gd name="connsiteY19" fmla="*/ 394806 h 1245999"/>
                <a:gd name="connsiteX20" fmla="*/ 1549403 w 1844919"/>
                <a:gd name="connsiteY20" fmla="*/ 186526 h 1245999"/>
                <a:gd name="connsiteX21" fmla="*/ 1249683 w 1844919"/>
                <a:gd name="connsiteY21" fmla="*/ 44286 h 1245999"/>
                <a:gd name="connsiteX22" fmla="*/ 1153163 w 1844919"/>
                <a:gd name="connsiteY22" fmla="*/ 13806 h 1245999"/>
                <a:gd name="connsiteX23" fmla="*/ 949963 w 1844919"/>
                <a:gd name="connsiteY23" fmla="*/ 247486 h 1245999"/>
                <a:gd name="connsiteX24" fmla="*/ 868683 w 1844919"/>
                <a:gd name="connsiteY24" fmla="*/ 349086 h 124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844919" h="1245999">
                  <a:moveTo>
                    <a:pt x="868683" y="349086"/>
                  </a:moveTo>
                  <a:cubicBezTo>
                    <a:pt x="825503" y="333846"/>
                    <a:pt x="799256" y="155199"/>
                    <a:pt x="690883" y="156046"/>
                  </a:cubicBezTo>
                  <a:cubicBezTo>
                    <a:pt x="582510" y="156893"/>
                    <a:pt x="250616" y="303366"/>
                    <a:pt x="218443" y="354166"/>
                  </a:cubicBezTo>
                  <a:cubicBezTo>
                    <a:pt x="186270" y="404966"/>
                    <a:pt x="497843" y="442219"/>
                    <a:pt x="497843" y="460846"/>
                  </a:cubicBezTo>
                  <a:cubicBezTo>
                    <a:pt x="497843" y="479473"/>
                    <a:pt x="301416" y="422746"/>
                    <a:pt x="218443" y="465926"/>
                  </a:cubicBezTo>
                  <a:cubicBezTo>
                    <a:pt x="135470" y="509106"/>
                    <a:pt x="850" y="650499"/>
                    <a:pt x="3" y="719926"/>
                  </a:cubicBezTo>
                  <a:cubicBezTo>
                    <a:pt x="-844" y="789353"/>
                    <a:pt x="138856" y="871479"/>
                    <a:pt x="213363" y="882486"/>
                  </a:cubicBezTo>
                  <a:cubicBezTo>
                    <a:pt x="287870" y="893493"/>
                    <a:pt x="435190" y="776653"/>
                    <a:pt x="447043" y="785966"/>
                  </a:cubicBezTo>
                  <a:cubicBezTo>
                    <a:pt x="458896" y="795279"/>
                    <a:pt x="292950" y="875713"/>
                    <a:pt x="284483" y="938366"/>
                  </a:cubicBezTo>
                  <a:cubicBezTo>
                    <a:pt x="276016" y="1001019"/>
                    <a:pt x="327663" y="1122093"/>
                    <a:pt x="396243" y="1161886"/>
                  </a:cubicBezTo>
                  <a:cubicBezTo>
                    <a:pt x="464823" y="1201679"/>
                    <a:pt x="637543" y="1197446"/>
                    <a:pt x="695963" y="1177126"/>
                  </a:cubicBezTo>
                  <a:cubicBezTo>
                    <a:pt x="754383" y="1156806"/>
                    <a:pt x="719670" y="1035733"/>
                    <a:pt x="746763" y="1039966"/>
                  </a:cubicBezTo>
                  <a:cubicBezTo>
                    <a:pt x="773856" y="1044199"/>
                    <a:pt x="758616" y="1171199"/>
                    <a:pt x="858523" y="1202526"/>
                  </a:cubicBezTo>
                  <a:cubicBezTo>
                    <a:pt x="958430" y="1233853"/>
                    <a:pt x="1245450" y="1267719"/>
                    <a:pt x="1346203" y="1227926"/>
                  </a:cubicBezTo>
                  <a:cubicBezTo>
                    <a:pt x="1446956" y="1188133"/>
                    <a:pt x="1468970" y="1034886"/>
                    <a:pt x="1463043" y="963766"/>
                  </a:cubicBezTo>
                  <a:cubicBezTo>
                    <a:pt x="1457116" y="892646"/>
                    <a:pt x="1309796" y="811366"/>
                    <a:pt x="1310643" y="801206"/>
                  </a:cubicBezTo>
                  <a:cubicBezTo>
                    <a:pt x="1311490" y="791046"/>
                    <a:pt x="1382610" y="928206"/>
                    <a:pt x="1468123" y="902806"/>
                  </a:cubicBezTo>
                  <a:cubicBezTo>
                    <a:pt x="1553636" y="877406"/>
                    <a:pt x="1772923" y="721619"/>
                    <a:pt x="1823723" y="648806"/>
                  </a:cubicBezTo>
                  <a:cubicBezTo>
                    <a:pt x="1874523" y="575993"/>
                    <a:pt x="1824570" y="508259"/>
                    <a:pt x="1772923" y="465926"/>
                  </a:cubicBezTo>
                  <a:cubicBezTo>
                    <a:pt x="1721276" y="423593"/>
                    <a:pt x="1551096" y="441373"/>
                    <a:pt x="1513843" y="394806"/>
                  </a:cubicBezTo>
                  <a:cubicBezTo>
                    <a:pt x="1476590" y="348239"/>
                    <a:pt x="1593430" y="244946"/>
                    <a:pt x="1549403" y="186526"/>
                  </a:cubicBezTo>
                  <a:cubicBezTo>
                    <a:pt x="1505376" y="128106"/>
                    <a:pt x="1315723" y="73073"/>
                    <a:pt x="1249683" y="44286"/>
                  </a:cubicBezTo>
                  <a:cubicBezTo>
                    <a:pt x="1183643" y="15499"/>
                    <a:pt x="1203116" y="-20061"/>
                    <a:pt x="1153163" y="13806"/>
                  </a:cubicBezTo>
                  <a:cubicBezTo>
                    <a:pt x="1103210" y="47673"/>
                    <a:pt x="993143" y="194993"/>
                    <a:pt x="949963" y="247486"/>
                  </a:cubicBezTo>
                  <a:cubicBezTo>
                    <a:pt x="906783" y="299979"/>
                    <a:pt x="911863" y="364326"/>
                    <a:pt x="868683" y="349086"/>
                  </a:cubicBezTo>
                  <a:close/>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18"/>
            <p:cNvSpPr/>
            <p:nvPr/>
          </p:nvSpPr>
          <p:spPr>
            <a:xfrm>
              <a:off x="8683291" y="4558639"/>
              <a:ext cx="1150462" cy="1095940"/>
            </a:xfrm>
            <a:custGeom>
              <a:avLst/>
              <a:gdLst>
                <a:gd name="connsiteX0" fmla="*/ 1129730 w 2705860"/>
                <a:gd name="connsiteY0" fmla="*/ 418275 h 1763220"/>
                <a:gd name="connsiteX1" fmla="*/ 1094170 w 2705860"/>
                <a:gd name="connsiteY1" fmla="*/ 362395 h 1763220"/>
                <a:gd name="connsiteX2" fmla="*/ 977330 w 2705860"/>
                <a:gd name="connsiteY2" fmla="*/ 250635 h 1763220"/>
                <a:gd name="connsiteX3" fmla="*/ 758890 w 2705860"/>
                <a:gd name="connsiteY3" fmla="*/ 204915 h 1763220"/>
                <a:gd name="connsiteX4" fmla="*/ 342330 w 2705860"/>
                <a:gd name="connsiteY4" fmla="*/ 306515 h 1763220"/>
                <a:gd name="connsiteX5" fmla="*/ 586170 w 2705860"/>
                <a:gd name="connsiteY5" fmla="*/ 428435 h 1763220"/>
                <a:gd name="connsiteX6" fmla="*/ 682690 w 2705860"/>
                <a:gd name="connsiteY6" fmla="*/ 575755 h 1763220"/>
                <a:gd name="connsiteX7" fmla="*/ 327090 w 2705860"/>
                <a:gd name="connsiteY7" fmla="*/ 631635 h 1763220"/>
                <a:gd name="connsiteX8" fmla="*/ 1970 w 2705860"/>
                <a:gd name="connsiteY8" fmla="*/ 809435 h 1763220"/>
                <a:gd name="connsiteX9" fmla="*/ 200090 w 2705860"/>
                <a:gd name="connsiteY9" fmla="*/ 829755 h 1763220"/>
                <a:gd name="connsiteX10" fmla="*/ 388050 w 2705860"/>
                <a:gd name="connsiteY10" fmla="*/ 1017715 h 1763220"/>
                <a:gd name="connsiteX11" fmla="*/ 621730 w 2705860"/>
                <a:gd name="connsiteY11" fmla="*/ 971995 h 1763220"/>
                <a:gd name="connsiteX12" fmla="*/ 596330 w 2705860"/>
                <a:gd name="connsiteY12" fmla="*/ 1134555 h 1763220"/>
                <a:gd name="connsiteX13" fmla="*/ 388050 w 2705860"/>
                <a:gd name="connsiteY13" fmla="*/ 1307275 h 1763220"/>
                <a:gd name="connsiteX14" fmla="*/ 464250 w 2705860"/>
                <a:gd name="connsiteY14" fmla="*/ 1444435 h 1763220"/>
                <a:gd name="connsiteX15" fmla="*/ 865570 w 2705860"/>
                <a:gd name="connsiteY15" fmla="*/ 1617155 h 1763220"/>
                <a:gd name="connsiteX16" fmla="*/ 1023050 w 2705860"/>
                <a:gd name="connsiteY16" fmla="*/ 1520635 h 1763220"/>
                <a:gd name="connsiteX17" fmla="*/ 1129730 w 2705860"/>
                <a:gd name="connsiteY17" fmla="*/ 1637475 h 1763220"/>
                <a:gd name="connsiteX18" fmla="*/ 1434530 w 2705860"/>
                <a:gd name="connsiteY18" fmla="*/ 1754315 h 1763220"/>
                <a:gd name="connsiteX19" fmla="*/ 1851090 w 2705860"/>
                <a:gd name="connsiteY19" fmla="*/ 1383475 h 1763220"/>
                <a:gd name="connsiteX20" fmla="*/ 1805370 w 2705860"/>
                <a:gd name="connsiteY20" fmla="*/ 1012635 h 1763220"/>
                <a:gd name="connsiteX21" fmla="*/ 2064450 w 2705860"/>
                <a:gd name="connsiteY21" fmla="*/ 987235 h 1763220"/>
                <a:gd name="connsiteX22" fmla="*/ 2277810 w 2705860"/>
                <a:gd name="connsiteY22" fmla="*/ 1109155 h 1763220"/>
                <a:gd name="connsiteX23" fmla="*/ 2704530 w 2705860"/>
                <a:gd name="connsiteY23" fmla="*/ 723075 h 1763220"/>
                <a:gd name="connsiteX24" fmla="*/ 2125410 w 2705860"/>
                <a:gd name="connsiteY24" fmla="*/ 377635 h 1763220"/>
                <a:gd name="connsiteX25" fmla="*/ 2287970 w 2705860"/>
                <a:gd name="connsiteY25" fmla="*/ 149035 h 1763220"/>
                <a:gd name="connsiteX26" fmla="*/ 1754570 w 2705860"/>
                <a:gd name="connsiteY26" fmla="*/ 1715 h 1763220"/>
                <a:gd name="connsiteX27" fmla="*/ 1846010 w 2705860"/>
                <a:gd name="connsiteY27" fmla="*/ 245555 h 1763220"/>
                <a:gd name="connsiteX28" fmla="*/ 1475170 w 2705860"/>
                <a:gd name="connsiteY28" fmla="*/ 194755 h 1763220"/>
                <a:gd name="connsiteX29" fmla="*/ 1256730 w 2705860"/>
                <a:gd name="connsiteY29" fmla="*/ 453835 h 1763220"/>
                <a:gd name="connsiteX30" fmla="*/ 1129730 w 2705860"/>
                <a:gd name="connsiteY30" fmla="*/ 418275 h 176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705860" h="1763220">
                  <a:moveTo>
                    <a:pt x="1129730" y="418275"/>
                  </a:moveTo>
                  <a:cubicBezTo>
                    <a:pt x="1102637" y="403035"/>
                    <a:pt x="1119570" y="390335"/>
                    <a:pt x="1094170" y="362395"/>
                  </a:cubicBezTo>
                  <a:cubicBezTo>
                    <a:pt x="1068770" y="334455"/>
                    <a:pt x="1033210" y="276882"/>
                    <a:pt x="977330" y="250635"/>
                  </a:cubicBezTo>
                  <a:cubicBezTo>
                    <a:pt x="921450" y="224388"/>
                    <a:pt x="864723" y="195602"/>
                    <a:pt x="758890" y="204915"/>
                  </a:cubicBezTo>
                  <a:cubicBezTo>
                    <a:pt x="653057" y="214228"/>
                    <a:pt x="371117" y="269262"/>
                    <a:pt x="342330" y="306515"/>
                  </a:cubicBezTo>
                  <a:cubicBezTo>
                    <a:pt x="313543" y="343768"/>
                    <a:pt x="529443" y="383562"/>
                    <a:pt x="586170" y="428435"/>
                  </a:cubicBezTo>
                  <a:cubicBezTo>
                    <a:pt x="642897" y="473308"/>
                    <a:pt x="725870" y="541888"/>
                    <a:pt x="682690" y="575755"/>
                  </a:cubicBezTo>
                  <a:cubicBezTo>
                    <a:pt x="639510" y="609622"/>
                    <a:pt x="440543" y="592688"/>
                    <a:pt x="327090" y="631635"/>
                  </a:cubicBezTo>
                  <a:cubicBezTo>
                    <a:pt x="213637" y="670582"/>
                    <a:pt x="23137" y="776415"/>
                    <a:pt x="1970" y="809435"/>
                  </a:cubicBezTo>
                  <a:cubicBezTo>
                    <a:pt x="-19197" y="842455"/>
                    <a:pt x="135743" y="795042"/>
                    <a:pt x="200090" y="829755"/>
                  </a:cubicBezTo>
                  <a:cubicBezTo>
                    <a:pt x="264437" y="864468"/>
                    <a:pt x="317777" y="994008"/>
                    <a:pt x="388050" y="1017715"/>
                  </a:cubicBezTo>
                  <a:cubicBezTo>
                    <a:pt x="458323" y="1041422"/>
                    <a:pt x="587017" y="952522"/>
                    <a:pt x="621730" y="971995"/>
                  </a:cubicBezTo>
                  <a:cubicBezTo>
                    <a:pt x="656443" y="991468"/>
                    <a:pt x="635277" y="1078675"/>
                    <a:pt x="596330" y="1134555"/>
                  </a:cubicBezTo>
                  <a:cubicBezTo>
                    <a:pt x="557383" y="1190435"/>
                    <a:pt x="410063" y="1255628"/>
                    <a:pt x="388050" y="1307275"/>
                  </a:cubicBezTo>
                  <a:cubicBezTo>
                    <a:pt x="366037" y="1358922"/>
                    <a:pt x="384663" y="1392788"/>
                    <a:pt x="464250" y="1444435"/>
                  </a:cubicBezTo>
                  <a:cubicBezTo>
                    <a:pt x="543837" y="1496082"/>
                    <a:pt x="772437" y="1604455"/>
                    <a:pt x="865570" y="1617155"/>
                  </a:cubicBezTo>
                  <a:cubicBezTo>
                    <a:pt x="958703" y="1629855"/>
                    <a:pt x="979023" y="1517248"/>
                    <a:pt x="1023050" y="1520635"/>
                  </a:cubicBezTo>
                  <a:cubicBezTo>
                    <a:pt x="1067077" y="1524022"/>
                    <a:pt x="1061150" y="1598528"/>
                    <a:pt x="1129730" y="1637475"/>
                  </a:cubicBezTo>
                  <a:cubicBezTo>
                    <a:pt x="1198310" y="1676422"/>
                    <a:pt x="1314303" y="1796648"/>
                    <a:pt x="1434530" y="1754315"/>
                  </a:cubicBezTo>
                  <a:cubicBezTo>
                    <a:pt x="1554757" y="1711982"/>
                    <a:pt x="1789283" y="1507088"/>
                    <a:pt x="1851090" y="1383475"/>
                  </a:cubicBezTo>
                  <a:cubicBezTo>
                    <a:pt x="1912897" y="1259862"/>
                    <a:pt x="1769810" y="1078675"/>
                    <a:pt x="1805370" y="1012635"/>
                  </a:cubicBezTo>
                  <a:cubicBezTo>
                    <a:pt x="1840930" y="946595"/>
                    <a:pt x="1985710" y="971148"/>
                    <a:pt x="2064450" y="987235"/>
                  </a:cubicBezTo>
                  <a:cubicBezTo>
                    <a:pt x="2143190" y="1003322"/>
                    <a:pt x="2171130" y="1153182"/>
                    <a:pt x="2277810" y="1109155"/>
                  </a:cubicBezTo>
                  <a:cubicBezTo>
                    <a:pt x="2384490" y="1065128"/>
                    <a:pt x="2729930" y="844995"/>
                    <a:pt x="2704530" y="723075"/>
                  </a:cubicBezTo>
                  <a:cubicBezTo>
                    <a:pt x="2679130" y="601155"/>
                    <a:pt x="2194837" y="473308"/>
                    <a:pt x="2125410" y="377635"/>
                  </a:cubicBezTo>
                  <a:cubicBezTo>
                    <a:pt x="2055983" y="281962"/>
                    <a:pt x="2349777" y="211688"/>
                    <a:pt x="2287970" y="149035"/>
                  </a:cubicBezTo>
                  <a:cubicBezTo>
                    <a:pt x="2226163" y="86382"/>
                    <a:pt x="1828230" y="-14372"/>
                    <a:pt x="1754570" y="1715"/>
                  </a:cubicBezTo>
                  <a:cubicBezTo>
                    <a:pt x="1680910" y="17802"/>
                    <a:pt x="1892577" y="213382"/>
                    <a:pt x="1846010" y="245555"/>
                  </a:cubicBezTo>
                  <a:cubicBezTo>
                    <a:pt x="1799443" y="277728"/>
                    <a:pt x="1573383" y="160042"/>
                    <a:pt x="1475170" y="194755"/>
                  </a:cubicBezTo>
                  <a:cubicBezTo>
                    <a:pt x="1376957" y="229468"/>
                    <a:pt x="1311763" y="414888"/>
                    <a:pt x="1256730" y="453835"/>
                  </a:cubicBezTo>
                  <a:cubicBezTo>
                    <a:pt x="1201697" y="492782"/>
                    <a:pt x="1156823" y="433515"/>
                    <a:pt x="1129730" y="418275"/>
                  </a:cubicBezTo>
                  <a:close/>
                </a:path>
              </a:pathLst>
            </a:cu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extBox 19"/>
          <p:cNvSpPr txBox="1"/>
          <p:nvPr/>
        </p:nvSpPr>
        <p:spPr>
          <a:xfrm>
            <a:off x="8999664" y="3987369"/>
            <a:ext cx="2202847" cy="646331"/>
          </a:xfrm>
          <a:prstGeom prst="rect">
            <a:avLst/>
          </a:prstGeom>
          <a:noFill/>
        </p:spPr>
        <p:txBody>
          <a:bodyPr wrap="none" rtlCol="0">
            <a:spAutoFit/>
          </a:bodyPr>
          <a:lstStyle/>
          <a:p>
            <a:r>
              <a:rPr lang="en-US" dirty="0" smtClean="0">
                <a:solidFill>
                  <a:srgbClr val="C00000"/>
                </a:solidFill>
                <a:latin typeface="AhnbergHand" charset="0"/>
                <a:ea typeface="AhnbergHand" charset="0"/>
                <a:cs typeface="AhnbergHand" charset="0"/>
              </a:rPr>
              <a:t>Edge Dual-Stack</a:t>
            </a:r>
          </a:p>
          <a:p>
            <a:r>
              <a:rPr lang="en-US" dirty="0" smtClean="0">
                <a:solidFill>
                  <a:srgbClr val="C00000"/>
                </a:solidFill>
                <a:latin typeface="AhnbergHand" charset="0"/>
                <a:ea typeface="AhnbergHand" charset="0"/>
                <a:cs typeface="AhnbergHand" charset="0"/>
              </a:rPr>
              <a:t>Networks</a:t>
            </a:r>
            <a:endParaRPr lang="en-US" dirty="0">
              <a:solidFill>
                <a:srgbClr val="C00000"/>
              </a:solidFill>
              <a:latin typeface="AhnbergHand" charset="0"/>
              <a:ea typeface="AhnbergHand" charset="0"/>
              <a:cs typeface="AhnbergHand" charset="0"/>
            </a:endParaRPr>
          </a:p>
        </p:txBody>
      </p:sp>
      <p:sp>
        <p:nvSpPr>
          <p:cNvPr id="24" name="TextBox 23"/>
          <p:cNvSpPr txBox="1"/>
          <p:nvPr/>
        </p:nvSpPr>
        <p:spPr>
          <a:xfrm>
            <a:off x="7564070" y="5317367"/>
            <a:ext cx="3858749" cy="646331"/>
          </a:xfrm>
          <a:prstGeom prst="rect">
            <a:avLst/>
          </a:prstGeom>
          <a:noFill/>
        </p:spPr>
        <p:txBody>
          <a:bodyPr wrap="none" rtlCol="0">
            <a:spAutoFit/>
          </a:bodyPr>
          <a:lstStyle/>
          <a:p>
            <a:r>
              <a:rPr lang="en-US" dirty="0" smtClean="0">
                <a:latin typeface="AhnbergHand" charset="0"/>
                <a:ea typeface="AhnbergHand" charset="0"/>
                <a:cs typeface="AhnbergHand" charset="0"/>
              </a:rPr>
              <a:t>IPv6 networks interconnect by</a:t>
            </a:r>
          </a:p>
          <a:p>
            <a:r>
              <a:rPr lang="en-US" dirty="0" smtClean="0">
                <a:latin typeface="AhnbergHand" charset="0"/>
                <a:ea typeface="AhnbergHand" charset="0"/>
                <a:cs typeface="AhnbergHand" charset="0"/>
              </a:rPr>
              <a:t>Dual Stack transit paths</a:t>
            </a:r>
            <a:endParaRPr lang="en-US" dirty="0">
              <a:latin typeface="AhnbergHand" charset="0"/>
              <a:ea typeface="AhnbergHand" charset="0"/>
              <a:cs typeface="AhnbergHand" charset="0"/>
            </a:endParaRPr>
          </a:p>
        </p:txBody>
      </p:sp>
      <p:grpSp>
        <p:nvGrpSpPr>
          <p:cNvPr id="22" name="Group 21"/>
          <p:cNvGrpSpPr/>
          <p:nvPr/>
        </p:nvGrpSpPr>
        <p:grpSpPr>
          <a:xfrm>
            <a:off x="6998590" y="3008915"/>
            <a:ext cx="1356076" cy="1166757"/>
            <a:chOff x="8580484" y="4523231"/>
            <a:chExt cx="1356076" cy="1166757"/>
          </a:xfrm>
        </p:grpSpPr>
        <p:sp>
          <p:nvSpPr>
            <p:cNvPr id="25" name="Freeform 24"/>
            <p:cNvSpPr/>
            <p:nvPr/>
          </p:nvSpPr>
          <p:spPr>
            <a:xfrm>
              <a:off x="8580484" y="4523231"/>
              <a:ext cx="1356076" cy="1166757"/>
            </a:xfrm>
            <a:custGeom>
              <a:avLst/>
              <a:gdLst>
                <a:gd name="connsiteX0" fmla="*/ 868683 w 1844919"/>
                <a:gd name="connsiteY0" fmla="*/ 349086 h 1245999"/>
                <a:gd name="connsiteX1" fmla="*/ 690883 w 1844919"/>
                <a:gd name="connsiteY1" fmla="*/ 156046 h 1245999"/>
                <a:gd name="connsiteX2" fmla="*/ 218443 w 1844919"/>
                <a:gd name="connsiteY2" fmla="*/ 354166 h 1245999"/>
                <a:gd name="connsiteX3" fmla="*/ 497843 w 1844919"/>
                <a:gd name="connsiteY3" fmla="*/ 460846 h 1245999"/>
                <a:gd name="connsiteX4" fmla="*/ 218443 w 1844919"/>
                <a:gd name="connsiteY4" fmla="*/ 465926 h 1245999"/>
                <a:gd name="connsiteX5" fmla="*/ 3 w 1844919"/>
                <a:gd name="connsiteY5" fmla="*/ 719926 h 1245999"/>
                <a:gd name="connsiteX6" fmla="*/ 213363 w 1844919"/>
                <a:gd name="connsiteY6" fmla="*/ 882486 h 1245999"/>
                <a:gd name="connsiteX7" fmla="*/ 447043 w 1844919"/>
                <a:gd name="connsiteY7" fmla="*/ 785966 h 1245999"/>
                <a:gd name="connsiteX8" fmla="*/ 284483 w 1844919"/>
                <a:gd name="connsiteY8" fmla="*/ 938366 h 1245999"/>
                <a:gd name="connsiteX9" fmla="*/ 396243 w 1844919"/>
                <a:gd name="connsiteY9" fmla="*/ 1161886 h 1245999"/>
                <a:gd name="connsiteX10" fmla="*/ 695963 w 1844919"/>
                <a:gd name="connsiteY10" fmla="*/ 1177126 h 1245999"/>
                <a:gd name="connsiteX11" fmla="*/ 746763 w 1844919"/>
                <a:gd name="connsiteY11" fmla="*/ 1039966 h 1245999"/>
                <a:gd name="connsiteX12" fmla="*/ 858523 w 1844919"/>
                <a:gd name="connsiteY12" fmla="*/ 1202526 h 1245999"/>
                <a:gd name="connsiteX13" fmla="*/ 1346203 w 1844919"/>
                <a:gd name="connsiteY13" fmla="*/ 1227926 h 1245999"/>
                <a:gd name="connsiteX14" fmla="*/ 1463043 w 1844919"/>
                <a:gd name="connsiteY14" fmla="*/ 963766 h 1245999"/>
                <a:gd name="connsiteX15" fmla="*/ 1310643 w 1844919"/>
                <a:gd name="connsiteY15" fmla="*/ 801206 h 1245999"/>
                <a:gd name="connsiteX16" fmla="*/ 1468123 w 1844919"/>
                <a:gd name="connsiteY16" fmla="*/ 902806 h 1245999"/>
                <a:gd name="connsiteX17" fmla="*/ 1823723 w 1844919"/>
                <a:gd name="connsiteY17" fmla="*/ 648806 h 1245999"/>
                <a:gd name="connsiteX18" fmla="*/ 1772923 w 1844919"/>
                <a:gd name="connsiteY18" fmla="*/ 465926 h 1245999"/>
                <a:gd name="connsiteX19" fmla="*/ 1513843 w 1844919"/>
                <a:gd name="connsiteY19" fmla="*/ 394806 h 1245999"/>
                <a:gd name="connsiteX20" fmla="*/ 1549403 w 1844919"/>
                <a:gd name="connsiteY20" fmla="*/ 186526 h 1245999"/>
                <a:gd name="connsiteX21" fmla="*/ 1249683 w 1844919"/>
                <a:gd name="connsiteY21" fmla="*/ 44286 h 1245999"/>
                <a:gd name="connsiteX22" fmla="*/ 1153163 w 1844919"/>
                <a:gd name="connsiteY22" fmla="*/ 13806 h 1245999"/>
                <a:gd name="connsiteX23" fmla="*/ 949963 w 1844919"/>
                <a:gd name="connsiteY23" fmla="*/ 247486 h 1245999"/>
                <a:gd name="connsiteX24" fmla="*/ 868683 w 1844919"/>
                <a:gd name="connsiteY24" fmla="*/ 349086 h 124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844919" h="1245999">
                  <a:moveTo>
                    <a:pt x="868683" y="349086"/>
                  </a:moveTo>
                  <a:cubicBezTo>
                    <a:pt x="825503" y="333846"/>
                    <a:pt x="799256" y="155199"/>
                    <a:pt x="690883" y="156046"/>
                  </a:cubicBezTo>
                  <a:cubicBezTo>
                    <a:pt x="582510" y="156893"/>
                    <a:pt x="250616" y="303366"/>
                    <a:pt x="218443" y="354166"/>
                  </a:cubicBezTo>
                  <a:cubicBezTo>
                    <a:pt x="186270" y="404966"/>
                    <a:pt x="497843" y="442219"/>
                    <a:pt x="497843" y="460846"/>
                  </a:cubicBezTo>
                  <a:cubicBezTo>
                    <a:pt x="497843" y="479473"/>
                    <a:pt x="301416" y="422746"/>
                    <a:pt x="218443" y="465926"/>
                  </a:cubicBezTo>
                  <a:cubicBezTo>
                    <a:pt x="135470" y="509106"/>
                    <a:pt x="850" y="650499"/>
                    <a:pt x="3" y="719926"/>
                  </a:cubicBezTo>
                  <a:cubicBezTo>
                    <a:pt x="-844" y="789353"/>
                    <a:pt x="138856" y="871479"/>
                    <a:pt x="213363" y="882486"/>
                  </a:cubicBezTo>
                  <a:cubicBezTo>
                    <a:pt x="287870" y="893493"/>
                    <a:pt x="435190" y="776653"/>
                    <a:pt x="447043" y="785966"/>
                  </a:cubicBezTo>
                  <a:cubicBezTo>
                    <a:pt x="458896" y="795279"/>
                    <a:pt x="292950" y="875713"/>
                    <a:pt x="284483" y="938366"/>
                  </a:cubicBezTo>
                  <a:cubicBezTo>
                    <a:pt x="276016" y="1001019"/>
                    <a:pt x="327663" y="1122093"/>
                    <a:pt x="396243" y="1161886"/>
                  </a:cubicBezTo>
                  <a:cubicBezTo>
                    <a:pt x="464823" y="1201679"/>
                    <a:pt x="637543" y="1197446"/>
                    <a:pt x="695963" y="1177126"/>
                  </a:cubicBezTo>
                  <a:cubicBezTo>
                    <a:pt x="754383" y="1156806"/>
                    <a:pt x="719670" y="1035733"/>
                    <a:pt x="746763" y="1039966"/>
                  </a:cubicBezTo>
                  <a:cubicBezTo>
                    <a:pt x="773856" y="1044199"/>
                    <a:pt x="758616" y="1171199"/>
                    <a:pt x="858523" y="1202526"/>
                  </a:cubicBezTo>
                  <a:cubicBezTo>
                    <a:pt x="958430" y="1233853"/>
                    <a:pt x="1245450" y="1267719"/>
                    <a:pt x="1346203" y="1227926"/>
                  </a:cubicBezTo>
                  <a:cubicBezTo>
                    <a:pt x="1446956" y="1188133"/>
                    <a:pt x="1468970" y="1034886"/>
                    <a:pt x="1463043" y="963766"/>
                  </a:cubicBezTo>
                  <a:cubicBezTo>
                    <a:pt x="1457116" y="892646"/>
                    <a:pt x="1309796" y="811366"/>
                    <a:pt x="1310643" y="801206"/>
                  </a:cubicBezTo>
                  <a:cubicBezTo>
                    <a:pt x="1311490" y="791046"/>
                    <a:pt x="1382610" y="928206"/>
                    <a:pt x="1468123" y="902806"/>
                  </a:cubicBezTo>
                  <a:cubicBezTo>
                    <a:pt x="1553636" y="877406"/>
                    <a:pt x="1772923" y="721619"/>
                    <a:pt x="1823723" y="648806"/>
                  </a:cubicBezTo>
                  <a:cubicBezTo>
                    <a:pt x="1874523" y="575993"/>
                    <a:pt x="1824570" y="508259"/>
                    <a:pt x="1772923" y="465926"/>
                  </a:cubicBezTo>
                  <a:cubicBezTo>
                    <a:pt x="1721276" y="423593"/>
                    <a:pt x="1551096" y="441373"/>
                    <a:pt x="1513843" y="394806"/>
                  </a:cubicBezTo>
                  <a:cubicBezTo>
                    <a:pt x="1476590" y="348239"/>
                    <a:pt x="1593430" y="244946"/>
                    <a:pt x="1549403" y="186526"/>
                  </a:cubicBezTo>
                  <a:cubicBezTo>
                    <a:pt x="1505376" y="128106"/>
                    <a:pt x="1315723" y="73073"/>
                    <a:pt x="1249683" y="44286"/>
                  </a:cubicBezTo>
                  <a:cubicBezTo>
                    <a:pt x="1183643" y="15499"/>
                    <a:pt x="1203116" y="-20061"/>
                    <a:pt x="1153163" y="13806"/>
                  </a:cubicBezTo>
                  <a:cubicBezTo>
                    <a:pt x="1103210" y="47673"/>
                    <a:pt x="993143" y="194993"/>
                    <a:pt x="949963" y="247486"/>
                  </a:cubicBezTo>
                  <a:cubicBezTo>
                    <a:pt x="906783" y="299979"/>
                    <a:pt x="911863" y="364326"/>
                    <a:pt x="868683" y="349086"/>
                  </a:cubicBezTo>
                  <a:close/>
                </a:path>
              </a:pathLst>
            </a:custGeom>
            <a:noFill/>
            <a:ln w="38100">
              <a:solidFill>
                <a:srgbClr val="A144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25"/>
            <p:cNvSpPr/>
            <p:nvPr/>
          </p:nvSpPr>
          <p:spPr>
            <a:xfrm>
              <a:off x="8683291" y="4558639"/>
              <a:ext cx="1150462" cy="1095940"/>
            </a:xfrm>
            <a:custGeom>
              <a:avLst/>
              <a:gdLst>
                <a:gd name="connsiteX0" fmla="*/ 1129730 w 2705860"/>
                <a:gd name="connsiteY0" fmla="*/ 418275 h 1763220"/>
                <a:gd name="connsiteX1" fmla="*/ 1094170 w 2705860"/>
                <a:gd name="connsiteY1" fmla="*/ 362395 h 1763220"/>
                <a:gd name="connsiteX2" fmla="*/ 977330 w 2705860"/>
                <a:gd name="connsiteY2" fmla="*/ 250635 h 1763220"/>
                <a:gd name="connsiteX3" fmla="*/ 758890 w 2705860"/>
                <a:gd name="connsiteY3" fmla="*/ 204915 h 1763220"/>
                <a:gd name="connsiteX4" fmla="*/ 342330 w 2705860"/>
                <a:gd name="connsiteY4" fmla="*/ 306515 h 1763220"/>
                <a:gd name="connsiteX5" fmla="*/ 586170 w 2705860"/>
                <a:gd name="connsiteY5" fmla="*/ 428435 h 1763220"/>
                <a:gd name="connsiteX6" fmla="*/ 682690 w 2705860"/>
                <a:gd name="connsiteY6" fmla="*/ 575755 h 1763220"/>
                <a:gd name="connsiteX7" fmla="*/ 327090 w 2705860"/>
                <a:gd name="connsiteY7" fmla="*/ 631635 h 1763220"/>
                <a:gd name="connsiteX8" fmla="*/ 1970 w 2705860"/>
                <a:gd name="connsiteY8" fmla="*/ 809435 h 1763220"/>
                <a:gd name="connsiteX9" fmla="*/ 200090 w 2705860"/>
                <a:gd name="connsiteY9" fmla="*/ 829755 h 1763220"/>
                <a:gd name="connsiteX10" fmla="*/ 388050 w 2705860"/>
                <a:gd name="connsiteY10" fmla="*/ 1017715 h 1763220"/>
                <a:gd name="connsiteX11" fmla="*/ 621730 w 2705860"/>
                <a:gd name="connsiteY11" fmla="*/ 971995 h 1763220"/>
                <a:gd name="connsiteX12" fmla="*/ 596330 w 2705860"/>
                <a:gd name="connsiteY12" fmla="*/ 1134555 h 1763220"/>
                <a:gd name="connsiteX13" fmla="*/ 388050 w 2705860"/>
                <a:gd name="connsiteY13" fmla="*/ 1307275 h 1763220"/>
                <a:gd name="connsiteX14" fmla="*/ 464250 w 2705860"/>
                <a:gd name="connsiteY14" fmla="*/ 1444435 h 1763220"/>
                <a:gd name="connsiteX15" fmla="*/ 865570 w 2705860"/>
                <a:gd name="connsiteY15" fmla="*/ 1617155 h 1763220"/>
                <a:gd name="connsiteX16" fmla="*/ 1023050 w 2705860"/>
                <a:gd name="connsiteY16" fmla="*/ 1520635 h 1763220"/>
                <a:gd name="connsiteX17" fmla="*/ 1129730 w 2705860"/>
                <a:gd name="connsiteY17" fmla="*/ 1637475 h 1763220"/>
                <a:gd name="connsiteX18" fmla="*/ 1434530 w 2705860"/>
                <a:gd name="connsiteY18" fmla="*/ 1754315 h 1763220"/>
                <a:gd name="connsiteX19" fmla="*/ 1851090 w 2705860"/>
                <a:gd name="connsiteY19" fmla="*/ 1383475 h 1763220"/>
                <a:gd name="connsiteX20" fmla="*/ 1805370 w 2705860"/>
                <a:gd name="connsiteY20" fmla="*/ 1012635 h 1763220"/>
                <a:gd name="connsiteX21" fmla="*/ 2064450 w 2705860"/>
                <a:gd name="connsiteY21" fmla="*/ 987235 h 1763220"/>
                <a:gd name="connsiteX22" fmla="*/ 2277810 w 2705860"/>
                <a:gd name="connsiteY22" fmla="*/ 1109155 h 1763220"/>
                <a:gd name="connsiteX23" fmla="*/ 2704530 w 2705860"/>
                <a:gd name="connsiteY23" fmla="*/ 723075 h 1763220"/>
                <a:gd name="connsiteX24" fmla="*/ 2125410 w 2705860"/>
                <a:gd name="connsiteY24" fmla="*/ 377635 h 1763220"/>
                <a:gd name="connsiteX25" fmla="*/ 2287970 w 2705860"/>
                <a:gd name="connsiteY25" fmla="*/ 149035 h 1763220"/>
                <a:gd name="connsiteX26" fmla="*/ 1754570 w 2705860"/>
                <a:gd name="connsiteY26" fmla="*/ 1715 h 1763220"/>
                <a:gd name="connsiteX27" fmla="*/ 1846010 w 2705860"/>
                <a:gd name="connsiteY27" fmla="*/ 245555 h 1763220"/>
                <a:gd name="connsiteX28" fmla="*/ 1475170 w 2705860"/>
                <a:gd name="connsiteY28" fmla="*/ 194755 h 1763220"/>
                <a:gd name="connsiteX29" fmla="*/ 1256730 w 2705860"/>
                <a:gd name="connsiteY29" fmla="*/ 453835 h 1763220"/>
                <a:gd name="connsiteX30" fmla="*/ 1129730 w 2705860"/>
                <a:gd name="connsiteY30" fmla="*/ 418275 h 176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705860" h="1763220">
                  <a:moveTo>
                    <a:pt x="1129730" y="418275"/>
                  </a:moveTo>
                  <a:cubicBezTo>
                    <a:pt x="1102637" y="403035"/>
                    <a:pt x="1119570" y="390335"/>
                    <a:pt x="1094170" y="362395"/>
                  </a:cubicBezTo>
                  <a:cubicBezTo>
                    <a:pt x="1068770" y="334455"/>
                    <a:pt x="1033210" y="276882"/>
                    <a:pt x="977330" y="250635"/>
                  </a:cubicBezTo>
                  <a:cubicBezTo>
                    <a:pt x="921450" y="224388"/>
                    <a:pt x="864723" y="195602"/>
                    <a:pt x="758890" y="204915"/>
                  </a:cubicBezTo>
                  <a:cubicBezTo>
                    <a:pt x="653057" y="214228"/>
                    <a:pt x="371117" y="269262"/>
                    <a:pt x="342330" y="306515"/>
                  </a:cubicBezTo>
                  <a:cubicBezTo>
                    <a:pt x="313543" y="343768"/>
                    <a:pt x="529443" y="383562"/>
                    <a:pt x="586170" y="428435"/>
                  </a:cubicBezTo>
                  <a:cubicBezTo>
                    <a:pt x="642897" y="473308"/>
                    <a:pt x="725870" y="541888"/>
                    <a:pt x="682690" y="575755"/>
                  </a:cubicBezTo>
                  <a:cubicBezTo>
                    <a:pt x="639510" y="609622"/>
                    <a:pt x="440543" y="592688"/>
                    <a:pt x="327090" y="631635"/>
                  </a:cubicBezTo>
                  <a:cubicBezTo>
                    <a:pt x="213637" y="670582"/>
                    <a:pt x="23137" y="776415"/>
                    <a:pt x="1970" y="809435"/>
                  </a:cubicBezTo>
                  <a:cubicBezTo>
                    <a:pt x="-19197" y="842455"/>
                    <a:pt x="135743" y="795042"/>
                    <a:pt x="200090" y="829755"/>
                  </a:cubicBezTo>
                  <a:cubicBezTo>
                    <a:pt x="264437" y="864468"/>
                    <a:pt x="317777" y="994008"/>
                    <a:pt x="388050" y="1017715"/>
                  </a:cubicBezTo>
                  <a:cubicBezTo>
                    <a:pt x="458323" y="1041422"/>
                    <a:pt x="587017" y="952522"/>
                    <a:pt x="621730" y="971995"/>
                  </a:cubicBezTo>
                  <a:cubicBezTo>
                    <a:pt x="656443" y="991468"/>
                    <a:pt x="635277" y="1078675"/>
                    <a:pt x="596330" y="1134555"/>
                  </a:cubicBezTo>
                  <a:cubicBezTo>
                    <a:pt x="557383" y="1190435"/>
                    <a:pt x="410063" y="1255628"/>
                    <a:pt x="388050" y="1307275"/>
                  </a:cubicBezTo>
                  <a:cubicBezTo>
                    <a:pt x="366037" y="1358922"/>
                    <a:pt x="384663" y="1392788"/>
                    <a:pt x="464250" y="1444435"/>
                  </a:cubicBezTo>
                  <a:cubicBezTo>
                    <a:pt x="543837" y="1496082"/>
                    <a:pt x="772437" y="1604455"/>
                    <a:pt x="865570" y="1617155"/>
                  </a:cubicBezTo>
                  <a:cubicBezTo>
                    <a:pt x="958703" y="1629855"/>
                    <a:pt x="979023" y="1517248"/>
                    <a:pt x="1023050" y="1520635"/>
                  </a:cubicBezTo>
                  <a:cubicBezTo>
                    <a:pt x="1067077" y="1524022"/>
                    <a:pt x="1061150" y="1598528"/>
                    <a:pt x="1129730" y="1637475"/>
                  </a:cubicBezTo>
                  <a:cubicBezTo>
                    <a:pt x="1198310" y="1676422"/>
                    <a:pt x="1314303" y="1796648"/>
                    <a:pt x="1434530" y="1754315"/>
                  </a:cubicBezTo>
                  <a:cubicBezTo>
                    <a:pt x="1554757" y="1711982"/>
                    <a:pt x="1789283" y="1507088"/>
                    <a:pt x="1851090" y="1383475"/>
                  </a:cubicBezTo>
                  <a:cubicBezTo>
                    <a:pt x="1912897" y="1259862"/>
                    <a:pt x="1769810" y="1078675"/>
                    <a:pt x="1805370" y="1012635"/>
                  </a:cubicBezTo>
                  <a:cubicBezTo>
                    <a:pt x="1840930" y="946595"/>
                    <a:pt x="1985710" y="971148"/>
                    <a:pt x="2064450" y="987235"/>
                  </a:cubicBezTo>
                  <a:cubicBezTo>
                    <a:pt x="2143190" y="1003322"/>
                    <a:pt x="2171130" y="1153182"/>
                    <a:pt x="2277810" y="1109155"/>
                  </a:cubicBezTo>
                  <a:cubicBezTo>
                    <a:pt x="2384490" y="1065128"/>
                    <a:pt x="2729930" y="844995"/>
                    <a:pt x="2704530" y="723075"/>
                  </a:cubicBezTo>
                  <a:cubicBezTo>
                    <a:pt x="2679130" y="601155"/>
                    <a:pt x="2194837" y="473308"/>
                    <a:pt x="2125410" y="377635"/>
                  </a:cubicBezTo>
                  <a:cubicBezTo>
                    <a:pt x="2055983" y="281962"/>
                    <a:pt x="2349777" y="211688"/>
                    <a:pt x="2287970" y="149035"/>
                  </a:cubicBezTo>
                  <a:cubicBezTo>
                    <a:pt x="2226163" y="86382"/>
                    <a:pt x="1828230" y="-14372"/>
                    <a:pt x="1754570" y="1715"/>
                  </a:cubicBezTo>
                  <a:cubicBezTo>
                    <a:pt x="1680910" y="17802"/>
                    <a:pt x="1892577" y="213382"/>
                    <a:pt x="1846010" y="245555"/>
                  </a:cubicBezTo>
                  <a:cubicBezTo>
                    <a:pt x="1799443" y="277728"/>
                    <a:pt x="1573383" y="160042"/>
                    <a:pt x="1475170" y="194755"/>
                  </a:cubicBezTo>
                  <a:cubicBezTo>
                    <a:pt x="1376957" y="229468"/>
                    <a:pt x="1311763" y="414888"/>
                    <a:pt x="1256730" y="453835"/>
                  </a:cubicBezTo>
                  <a:cubicBezTo>
                    <a:pt x="1201697" y="492782"/>
                    <a:pt x="1156823" y="433515"/>
                    <a:pt x="1129730" y="418275"/>
                  </a:cubicBezTo>
                  <a:close/>
                </a:path>
              </a:pathLst>
            </a:custGeom>
            <a:solidFill>
              <a:schemeClr val="accent2">
                <a:lumMod val="40000"/>
                <a:lumOff val="60000"/>
              </a:schemeClr>
            </a:solidFill>
            <a:ln>
              <a:solidFill>
                <a:srgbClr val="A144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7" name="Group 26"/>
          <p:cNvGrpSpPr/>
          <p:nvPr/>
        </p:nvGrpSpPr>
        <p:grpSpPr>
          <a:xfrm>
            <a:off x="4120781" y="3044323"/>
            <a:ext cx="2645298" cy="1166757"/>
            <a:chOff x="8580484" y="4523231"/>
            <a:chExt cx="1356076" cy="1166757"/>
          </a:xfrm>
        </p:grpSpPr>
        <p:sp>
          <p:nvSpPr>
            <p:cNvPr id="28" name="Freeform 27"/>
            <p:cNvSpPr/>
            <p:nvPr/>
          </p:nvSpPr>
          <p:spPr>
            <a:xfrm>
              <a:off x="8580484" y="4523231"/>
              <a:ext cx="1356076" cy="1166757"/>
            </a:xfrm>
            <a:custGeom>
              <a:avLst/>
              <a:gdLst>
                <a:gd name="connsiteX0" fmla="*/ 868683 w 1844919"/>
                <a:gd name="connsiteY0" fmla="*/ 349086 h 1245999"/>
                <a:gd name="connsiteX1" fmla="*/ 690883 w 1844919"/>
                <a:gd name="connsiteY1" fmla="*/ 156046 h 1245999"/>
                <a:gd name="connsiteX2" fmla="*/ 218443 w 1844919"/>
                <a:gd name="connsiteY2" fmla="*/ 354166 h 1245999"/>
                <a:gd name="connsiteX3" fmla="*/ 497843 w 1844919"/>
                <a:gd name="connsiteY3" fmla="*/ 460846 h 1245999"/>
                <a:gd name="connsiteX4" fmla="*/ 218443 w 1844919"/>
                <a:gd name="connsiteY4" fmla="*/ 465926 h 1245999"/>
                <a:gd name="connsiteX5" fmla="*/ 3 w 1844919"/>
                <a:gd name="connsiteY5" fmla="*/ 719926 h 1245999"/>
                <a:gd name="connsiteX6" fmla="*/ 213363 w 1844919"/>
                <a:gd name="connsiteY6" fmla="*/ 882486 h 1245999"/>
                <a:gd name="connsiteX7" fmla="*/ 447043 w 1844919"/>
                <a:gd name="connsiteY7" fmla="*/ 785966 h 1245999"/>
                <a:gd name="connsiteX8" fmla="*/ 284483 w 1844919"/>
                <a:gd name="connsiteY8" fmla="*/ 938366 h 1245999"/>
                <a:gd name="connsiteX9" fmla="*/ 396243 w 1844919"/>
                <a:gd name="connsiteY9" fmla="*/ 1161886 h 1245999"/>
                <a:gd name="connsiteX10" fmla="*/ 695963 w 1844919"/>
                <a:gd name="connsiteY10" fmla="*/ 1177126 h 1245999"/>
                <a:gd name="connsiteX11" fmla="*/ 746763 w 1844919"/>
                <a:gd name="connsiteY11" fmla="*/ 1039966 h 1245999"/>
                <a:gd name="connsiteX12" fmla="*/ 858523 w 1844919"/>
                <a:gd name="connsiteY12" fmla="*/ 1202526 h 1245999"/>
                <a:gd name="connsiteX13" fmla="*/ 1346203 w 1844919"/>
                <a:gd name="connsiteY13" fmla="*/ 1227926 h 1245999"/>
                <a:gd name="connsiteX14" fmla="*/ 1463043 w 1844919"/>
                <a:gd name="connsiteY14" fmla="*/ 963766 h 1245999"/>
                <a:gd name="connsiteX15" fmla="*/ 1310643 w 1844919"/>
                <a:gd name="connsiteY15" fmla="*/ 801206 h 1245999"/>
                <a:gd name="connsiteX16" fmla="*/ 1468123 w 1844919"/>
                <a:gd name="connsiteY16" fmla="*/ 902806 h 1245999"/>
                <a:gd name="connsiteX17" fmla="*/ 1823723 w 1844919"/>
                <a:gd name="connsiteY17" fmla="*/ 648806 h 1245999"/>
                <a:gd name="connsiteX18" fmla="*/ 1772923 w 1844919"/>
                <a:gd name="connsiteY18" fmla="*/ 465926 h 1245999"/>
                <a:gd name="connsiteX19" fmla="*/ 1513843 w 1844919"/>
                <a:gd name="connsiteY19" fmla="*/ 394806 h 1245999"/>
                <a:gd name="connsiteX20" fmla="*/ 1549403 w 1844919"/>
                <a:gd name="connsiteY20" fmla="*/ 186526 h 1245999"/>
                <a:gd name="connsiteX21" fmla="*/ 1249683 w 1844919"/>
                <a:gd name="connsiteY21" fmla="*/ 44286 h 1245999"/>
                <a:gd name="connsiteX22" fmla="*/ 1153163 w 1844919"/>
                <a:gd name="connsiteY22" fmla="*/ 13806 h 1245999"/>
                <a:gd name="connsiteX23" fmla="*/ 949963 w 1844919"/>
                <a:gd name="connsiteY23" fmla="*/ 247486 h 1245999"/>
                <a:gd name="connsiteX24" fmla="*/ 868683 w 1844919"/>
                <a:gd name="connsiteY24" fmla="*/ 349086 h 124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844919" h="1245999">
                  <a:moveTo>
                    <a:pt x="868683" y="349086"/>
                  </a:moveTo>
                  <a:cubicBezTo>
                    <a:pt x="825503" y="333846"/>
                    <a:pt x="799256" y="155199"/>
                    <a:pt x="690883" y="156046"/>
                  </a:cubicBezTo>
                  <a:cubicBezTo>
                    <a:pt x="582510" y="156893"/>
                    <a:pt x="250616" y="303366"/>
                    <a:pt x="218443" y="354166"/>
                  </a:cubicBezTo>
                  <a:cubicBezTo>
                    <a:pt x="186270" y="404966"/>
                    <a:pt x="497843" y="442219"/>
                    <a:pt x="497843" y="460846"/>
                  </a:cubicBezTo>
                  <a:cubicBezTo>
                    <a:pt x="497843" y="479473"/>
                    <a:pt x="301416" y="422746"/>
                    <a:pt x="218443" y="465926"/>
                  </a:cubicBezTo>
                  <a:cubicBezTo>
                    <a:pt x="135470" y="509106"/>
                    <a:pt x="850" y="650499"/>
                    <a:pt x="3" y="719926"/>
                  </a:cubicBezTo>
                  <a:cubicBezTo>
                    <a:pt x="-844" y="789353"/>
                    <a:pt x="138856" y="871479"/>
                    <a:pt x="213363" y="882486"/>
                  </a:cubicBezTo>
                  <a:cubicBezTo>
                    <a:pt x="287870" y="893493"/>
                    <a:pt x="435190" y="776653"/>
                    <a:pt x="447043" y="785966"/>
                  </a:cubicBezTo>
                  <a:cubicBezTo>
                    <a:pt x="458896" y="795279"/>
                    <a:pt x="292950" y="875713"/>
                    <a:pt x="284483" y="938366"/>
                  </a:cubicBezTo>
                  <a:cubicBezTo>
                    <a:pt x="276016" y="1001019"/>
                    <a:pt x="327663" y="1122093"/>
                    <a:pt x="396243" y="1161886"/>
                  </a:cubicBezTo>
                  <a:cubicBezTo>
                    <a:pt x="464823" y="1201679"/>
                    <a:pt x="637543" y="1197446"/>
                    <a:pt x="695963" y="1177126"/>
                  </a:cubicBezTo>
                  <a:cubicBezTo>
                    <a:pt x="754383" y="1156806"/>
                    <a:pt x="719670" y="1035733"/>
                    <a:pt x="746763" y="1039966"/>
                  </a:cubicBezTo>
                  <a:cubicBezTo>
                    <a:pt x="773856" y="1044199"/>
                    <a:pt x="758616" y="1171199"/>
                    <a:pt x="858523" y="1202526"/>
                  </a:cubicBezTo>
                  <a:cubicBezTo>
                    <a:pt x="958430" y="1233853"/>
                    <a:pt x="1245450" y="1267719"/>
                    <a:pt x="1346203" y="1227926"/>
                  </a:cubicBezTo>
                  <a:cubicBezTo>
                    <a:pt x="1446956" y="1188133"/>
                    <a:pt x="1468970" y="1034886"/>
                    <a:pt x="1463043" y="963766"/>
                  </a:cubicBezTo>
                  <a:cubicBezTo>
                    <a:pt x="1457116" y="892646"/>
                    <a:pt x="1309796" y="811366"/>
                    <a:pt x="1310643" y="801206"/>
                  </a:cubicBezTo>
                  <a:cubicBezTo>
                    <a:pt x="1311490" y="791046"/>
                    <a:pt x="1382610" y="928206"/>
                    <a:pt x="1468123" y="902806"/>
                  </a:cubicBezTo>
                  <a:cubicBezTo>
                    <a:pt x="1553636" y="877406"/>
                    <a:pt x="1772923" y="721619"/>
                    <a:pt x="1823723" y="648806"/>
                  </a:cubicBezTo>
                  <a:cubicBezTo>
                    <a:pt x="1874523" y="575993"/>
                    <a:pt x="1824570" y="508259"/>
                    <a:pt x="1772923" y="465926"/>
                  </a:cubicBezTo>
                  <a:cubicBezTo>
                    <a:pt x="1721276" y="423593"/>
                    <a:pt x="1551096" y="441373"/>
                    <a:pt x="1513843" y="394806"/>
                  </a:cubicBezTo>
                  <a:cubicBezTo>
                    <a:pt x="1476590" y="348239"/>
                    <a:pt x="1593430" y="244946"/>
                    <a:pt x="1549403" y="186526"/>
                  </a:cubicBezTo>
                  <a:cubicBezTo>
                    <a:pt x="1505376" y="128106"/>
                    <a:pt x="1315723" y="73073"/>
                    <a:pt x="1249683" y="44286"/>
                  </a:cubicBezTo>
                  <a:cubicBezTo>
                    <a:pt x="1183643" y="15499"/>
                    <a:pt x="1203116" y="-20061"/>
                    <a:pt x="1153163" y="13806"/>
                  </a:cubicBezTo>
                  <a:cubicBezTo>
                    <a:pt x="1103210" y="47673"/>
                    <a:pt x="993143" y="194993"/>
                    <a:pt x="949963" y="247486"/>
                  </a:cubicBezTo>
                  <a:cubicBezTo>
                    <a:pt x="906783" y="299979"/>
                    <a:pt x="911863" y="364326"/>
                    <a:pt x="868683" y="349086"/>
                  </a:cubicBezTo>
                  <a:close/>
                </a:path>
              </a:pathLst>
            </a:custGeom>
            <a:noFill/>
            <a:ln w="38100">
              <a:solidFill>
                <a:srgbClr val="A144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28"/>
            <p:cNvSpPr/>
            <p:nvPr/>
          </p:nvSpPr>
          <p:spPr>
            <a:xfrm>
              <a:off x="8683291" y="4558639"/>
              <a:ext cx="1150462" cy="1095940"/>
            </a:xfrm>
            <a:custGeom>
              <a:avLst/>
              <a:gdLst>
                <a:gd name="connsiteX0" fmla="*/ 1129730 w 2705860"/>
                <a:gd name="connsiteY0" fmla="*/ 418275 h 1763220"/>
                <a:gd name="connsiteX1" fmla="*/ 1094170 w 2705860"/>
                <a:gd name="connsiteY1" fmla="*/ 362395 h 1763220"/>
                <a:gd name="connsiteX2" fmla="*/ 977330 w 2705860"/>
                <a:gd name="connsiteY2" fmla="*/ 250635 h 1763220"/>
                <a:gd name="connsiteX3" fmla="*/ 758890 w 2705860"/>
                <a:gd name="connsiteY3" fmla="*/ 204915 h 1763220"/>
                <a:gd name="connsiteX4" fmla="*/ 342330 w 2705860"/>
                <a:gd name="connsiteY4" fmla="*/ 306515 h 1763220"/>
                <a:gd name="connsiteX5" fmla="*/ 586170 w 2705860"/>
                <a:gd name="connsiteY5" fmla="*/ 428435 h 1763220"/>
                <a:gd name="connsiteX6" fmla="*/ 682690 w 2705860"/>
                <a:gd name="connsiteY6" fmla="*/ 575755 h 1763220"/>
                <a:gd name="connsiteX7" fmla="*/ 327090 w 2705860"/>
                <a:gd name="connsiteY7" fmla="*/ 631635 h 1763220"/>
                <a:gd name="connsiteX8" fmla="*/ 1970 w 2705860"/>
                <a:gd name="connsiteY8" fmla="*/ 809435 h 1763220"/>
                <a:gd name="connsiteX9" fmla="*/ 200090 w 2705860"/>
                <a:gd name="connsiteY9" fmla="*/ 829755 h 1763220"/>
                <a:gd name="connsiteX10" fmla="*/ 388050 w 2705860"/>
                <a:gd name="connsiteY10" fmla="*/ 1017715 h 1763220"/>
                <a:gd name="connsiteX11" fmla="*/ 621730 w 2705860"/>
                <a:gd name="connsiteY11" fmla="*/ 971995 h 1763220"/>
                <a:gd name="connsiteX12" fmla="*/ 596330 w 2705860"/>
                <a:gd name="connsiteY12" fmla="*/ 1134555 h 1763220"/>
                <a:gd name="connsiteX13" fmla="*/ 388050 w 2705860"/>
                <a:gd name="connsiteY13" fmla="*/ 1307275 h 1763220"/>
                <a:gd name="connsiteX14" fmla="*/ 464250 w 2705860"/>
                <a:gd name="connsiteY14" fmla="*/ 1444435 h 1763220"/>
                <a:gd name="connsiteX15" fmla="*/ 865570 w 2705860"/>
                <a:gd name="connsiteY15" fmla="*/ 1617155 h 1763220"/>
                <a:gd name="connsiteX16" fmla="*/ 1023050 w 2705860"/>
                <a:gd name="connsiteY16" fmla="*/ 1520635 h 1763220"/>
                <a:gd name="connsiteX17" fmla="*/ 1129730 w 2705860"/>
                <a:gd name="connsiteY17" fmla="*/ 1637475 h 1763220"/>
                <a:gd name="connsiteX18" fmla="*/ 1434530 w 2705860"/>
                <a:gd name="connsiteY18" fmla="*/ 1754315 h 1763220"/>
                <a:gd name="connsiteX19" fmla="*/ 1851090 w 2705860"/>
                <a:gd name="connsiteY19" fmla="*/ 1383475 h 1763220"/>
                <a:gd name="connsiteX20" fmla="*/ 1805370 w 2705860"/>
                <a:gd name="connsiteY20" fmla="*/ 1012635 h 1763220"/>
                <a:gd name="connsiteX21" fmla="*/ 2064450 w 2705860"/>
                <a:gd name="connsiteY21" fmla="*/ 987235 h 1763220"/>
                <a:gd name="connsiteX22" fmla="*/ 2277810 w 2705860"/>
                <a:gd name="connsiteY22" fmla="*/ 1109155 h 1763220"/>
                <a:gd name="connsiteX23" fmla="*/ 2704530 w 2705860"/>
                <a:gd name="connsiteY23" fmla="*/ 723075 h 1763220"/>
                <a:gd name="connsiteX24" fmla="*/ 2125410 w 2705860"/>
                <a:gd name="connsiteY24" fmla="*/ 377635 h 1763220"/>
                <a:gd name="connsiteX25" fmla="*/ 2287970 w 2705860"/>
                <a:gd name="connsiteY25" fmla="*/ 149035 h 1763220"/>
                <a:gd name="connsiteX26" fmla="*/ 1754570 w 2705860"/>
                <a:gd name="connsiteY26" fmla="*/ 1715 h 1763220"/>
                <a:gd name="connsiteX27" fmla="*/ 1846010 w 2705860"/>
                <a:gd name="connsiteY27" fmla="*/ 245555 h 1763220"/>
                <a:gd name="connsiteX28" fmla="*/ 1475170 w 2705860"/>
                <a:gd name="connsiteY28" fmla="*/ 194755 h 1763220"/>
                <a:gd name="connsiteX29" fmla="*/ 1256730 w 2705860"/>
                <a:gd name="connsiteY29" fmla="*/ 453835 h 1763220"/>
                <a:gd name="connsiteX30" fmla="*/ 1129730 w 2705860"/>
                <a:gd name="connsiteY30" fmla="*/ 418275 h 176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705860" h="1763220">
                  <a:moveTo>
                    <a:pt x="1129730" y="418275"/>
                  </a:moveTo>
                  <a:cubicBezTo>
                    <a:pt x="1102637" y="403035"/>
                    <a:pt x="1119570" y="390335"/>
                    <a:pt x="1094170" y="362395"/>
                  </a:cubicBezTo>
                  <a:cubicBezTo>
                    <a:pt x="1068770" y="334455"/>
                    <a:pt x="1033210" y="276882"/>
                    <a:pt x="977330" y="250635"/>
                  </a:cubicBezTo>
                  <a:cubicBezTo>
                    <a:pt x="921450" y="224388"/>
                    <a:pt x="864723" y="195602"/>
                    <a:pt x="758890" y="204915"/>
                  </a:cubicBezTo>
                  <a:cubicBezTo>
                    <a:pt x="653057" y="214228"/>
                    <a:pt x="371117" y="269262"/>
                    <a:pt x="342330" y="306515"/>
                  </a:cubicBezTo>
                  <a:cubicBezTo>
                    <a:pt x="313543" y="343768"/>
                    <a:pt x="529443" y="383562"/>
                    <a:pt x="586170" y="428435"/>
                  </a:cubicBezTo>
                  <a:cubicBezTo>
                    <a:pt x="642897" y="473308"/>
                    <a:pt x="725870" y="541888"/>
                    <a:pt x="682690" y="575755"/>
                  </a:cubicBezTo>
                  <a:cubicBezTo>
                    <a:pt x="639510" y="609622"/>
                    <a:pt x="440543" y="592688"/>
                    <a:pt x="327090" y="631635"/>
                  </a:cubicBezTo>
                  <a:cubicBezTo>
                    <a:pt x="213637" y="670582"/>
                    <a:pt x="23137" y="776415"/>
                    <a:pt x="1970" y="809435"/>
                  </a:cubicBezTo>
                  <a:cubicBezTo>
                    <a:pt x="-19197" y="842455"/>
                    <a:pt x="135743" y="795042"/>
                    <a:pt x="200090" y="829755"/>
                  </a:cubicBezTo>
                  <a:cubicBezTo>
                    <a:pt x="264437" y="864468"/>
                    <a:pt x="317777" y="994008"/>
                    <a:pt x="388050" y="1017715"/>
                  </a:cubicBezTo>
                  <a:cubicBezTo>
                    <a:pt x="458323" y="1041422"/>
                    <a:pt x="587017" y="952522"/>
                    <a:pt x="621730" y="971995"/>
                  </a:cubicBezTo>
                  <a:cubicBezTo>
                    <a:pt x="656443" y="991468"/>
                    <a:pt x="635277" y="1078675"/>
                    <a:pt x="596330" y="1134555"/>
                  </a:cubicBezTo>
                  <a:cubicBezTo>
                    <a:pt x="557383" y="1190435"/>
                    <a:pt x="410063" y="1255628"/>
                    <a:pt x="388050" y="1307275"/>
                  </a:cubicBezTo>
                  <a:cubicBezTo>
                    <a:pt x="366037" y="1358922"/>
                    <a:pt x="384663" y="1392788"/>
                    <a:pt x="464250" y="1444435"/>
                  </a:cubicBezTo>
                  <a:cubicBezTo>
                    <a:pt x="543837" y="1496082"/>
                    <a:pt x="772437" y="1604455"/>
                    <a:pt x="865570" y="1617155"/>
                  </a:cubicBezTo>
                  <a:cubicBezTo>
                    <a:pt x="958703" y="1629855"/>
                    <a:pt x="979023" y="1517248"/>
                    <a:pt x="1023050" y="1520635"/>
                  </a:cubicBezTo>
                  <a:cubicBezTo>
                    <a:pt x="1067077" y="1524022"/>
                    <a:pt x="1061150" y="1598528"/>
                    <a:pt x="1129730" y="1637475"/>
                  </a:cubicBezTo>
                  <a:cubicBezTo>
                    <a:pt x="1198310" y="1676422"/>
                    <a:pt x="1314303" y="1796648"/>
                    <a:pt x="1434530" y="1754315"/>
                  </a:cubicBezTo>
                  <a:cubicBezTo>
                    <a:pt x="1554757" y="1711982"/>
                    <a:pt x="1789283" y="1507088"/>
                    <a:pt x="1851090" y="1383475"/>
                  </a:cubicBezTo>
                  <a:cubicBezTo>
                    <a:pt x="1912897" y="1259862"/>
                    <a:pt x="1769810" y="1078675"/>
                    <a:pt x="1805370" y="1012635"/>
                  </a:cubicBezTo>
                  <a:cubicBezTo>
                    <a:pt x="1840930" y="946595"/>
                    <a:pt x="1985710" y="971148"/>
                    <a:pt x="2064450" y="987235"/>
                  </a:cubicBezTo>
                  <a:cubicBezTo>
                    <a:pt x="2143190" y="1003322"/>
                    <a:pt x="2171130" y="1153182"/>
                    <a:pt x="2277810" y="1109155"/>
                  </a:cubicBezTo>
                  <a:cubicBezTo>
                    <a:pt x="2384490" y="1065128"/>
                    <a:pt x="2729930" y="844995"/>
                    <a:pt x="2704530" y="723075"/>
                  </a:cubicBezTo>
                  <a:cubicBezTo>
                    <a:pt x="2679130" y="601155"/>
                    <a:pt x="2194837" y="473308"/>
                    <a:pt x="2125410" y="377635"/>
                  </a:cubicBezTo>
                  <a:cubicBezTo>
                    <a:pt x="2055983" y="281962"/>
                    <a:pt x="2349777" y="211688"/>
                    <a:pt x="2287970" y="149035"/>
                  </a:cubicBezTo>
                  <a:cubicBezTo>
                    <a:pt x="2226163" y="86382"/>
                    <a:pt x="1828230" y="-14372"/>
                    <a:pt x="1754570" y="1715"/>
                  </a:cubicBezTo>
                  <a:cubicBezTo>
                    <a:pt x="1680910" y="17802"/>
                    <a:pt x="1892577" y="213382"/>
                    <a:pt x="1846010" y="245555"/>
                  </a:cubicBezTo>
                  <a:cubicBezTo>
                    <a:pt x="1799443" y="277728"/>
                    <a:pt x="1573383" y="160042"/>
                    <a:pt x="1475170" y="194755"/>
                  </a:cubicBezTo>
                  <a:cubicBezTo>
                    <a:pt x="1376957" y="229468"/>
                    <a:pt x="1311763" y="414888"/>
                    <a:pt x="1256730" y="453835"/>
                  </a:cubicBezTo>
                  <a:cubicBezTo>
                    <a:pt x="1201697" y="492782"/>
                    <a:pt x="1156823" y="433515"/>
                    <a:pt x="1129730" y="418275"/>
                  </a:cubicBezTo>
                  <a:close/>
                </a:path>
              </a:pathLst>
            </a:custGeom>
            <a:solidFill>
              <a:schemeClr val="accent2">
                <a:lumMod val="40000"/>
                <a:lumOff val="60000"/>
              </a:schemeClr>
            </a:solidFill>
            <a:ln>
              <a:solidFill>
                <a:srgbClr val="A144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0" name="Group 29"/>
          <p:cNvGrpSpPr/>
          <p:nvPr/>
        </p:nvGrpSpPr>
        <p:grpSpPr>
          <a:xfrm>
            <a:off x="3188946" y="4192164"/>
            <a:ext cx="2145266" cy="1166757"/>
            <a:chOff x="8580484" y="4523231"/>
            <a:chExt cx="1356076" cy="1166757"/>
          </a:xfrm>
        </p:grpSpPr>
        <p:sp>
          <p:nvSpPr>
            <p:cNvPr id="31" name="Freeform 30"/>
            <p:cNvSpPr/>
            <p:nvPr/>
          </p:nvSpPr>
          <p:spPr>
            <a:xfrm>
              <a:off x="8580484" y="4523231"/>
              <a:ext cx="1356076" cy="1166757"/>
            </a:xfrm>
            <a:custGeom>
              <a:avLst/>
              <a:gdLst>
                <a:gd name="connsiteX0" fmla="*/ 868683 w 1844919"/>
                <a:gd name="connsiteY0" fmla="*/ 349086 h 1245999"/>
                <a:gd name="connsiteX1" fmla="*/ 690883 w 1844919"/>
                <a:gd name="connsiteY1" fmla="*/ 156046 h 1245999"/>
                <a:gd name="connsiteX2" fmla="*/ 218443 w 1844919"/>
                <a:gd name="connsiteY2" fmla="*/ 354166 h 1245999"/>
                <a:gd name="connsiteX3" fmla="*/ 497843 w 1844919"/>
                <a:gd name="connsiteY3" fmla="*/ 460846 h 1245999"/>
                <a:gd name="connsiteX4" fmla="*/ 218443 w 1844919"/>
                <a:gd name="connsiteY4" fmla="*/ 465926 h 1245999"/>
                <a:gd name="connsiteX5" fmla="*/ 3 w 1844919"/>
                <a:gd name="connsiteY5" fmla="*/ 719926 h 1245999"/>
                <a:gd name="connsiteX6" fmla="*/ 213363 w 1844919"/>
                <a:gd name="connsiteY6" fmla="*/ 882486 h 1245999"/>
                <a:gd name="connsiteX7" fmla="*/ 447043 w 1844919"/>
                <a:gd name="connsiteY7" fmla="*/ 785966 h 1245999"/>
                <a:gd name="connsiteX8" fmla="*/ 284483 w 1844919"/>
                <a:gd name="connsiteY8" fmla="*/ 938366 h 1245999"/>
                <a:gd name="connsiteX9" fmla="*/ 396243 w 1844919"/>
                <a:gd name="connsiteY9" fmla="*/ 1161886 h 1245999"/>
                <a:gd name="connsiteX10" fmla="*/ 695963 w 1844919"/>
                <a:gd name="connsiteY10" fmla="*/ 1177126 h 1245999"/>
                <a:gd name="connsiteX11" fmla="*/ 746763 w 1844919"/>
                <a:gd name="connsiteY11" fmla="*/ 1039966 h 1245999"/>
                <a:gd name="connsiteX12" fmla="*/ 858523 w 1844919"/>
                <a:gd name="connsiteY12" fmla="*/ 1202526 h 1245999"/>
                <a:gd name="connsiteX13" fmla="*/ 1346203 w 1844919"/>
                <a:gd name="connsiteY13" fmla="*/ 1227926 h 1245999"/>
                <a:gd name="connsiteX14" fmla="*/ 1463043 w 1844919"/>
                <a:gd name="connsiteY14" fmla="*/ 963766 h 1245999"/>
                <a:gd name="connsiteX15" fmla="*/ 1310643 w 1844919"/>
                <a:gd name="connsiteY15" fmla="*/ 801206 h 1245999"/>
                <a:gd name="connsiteX16" fmla="*/ 1468123 w 1844919"/>
                <a:gd name="connsiteY16" fmla="*/ 902806 h 1245999"/>
                <a:gd name="connsiteX17" fmla="*/ 1823723 w 1844919"/>
                <a:gd name="connsiteY17" fmla="*/ 648806 h 1245999"/>
                <a:gd name="connsiteX18" fmla="*/ 1772923 w 1844919"/>
                <a:gd name="connsiteY18" fmla="*/ 465926 h 1245999"/>
                <a:gd name="connsiteX19" fmla="*/ 1513843 w 1844919"/>
                <a:gd name="connsiteY19" fmla="*/ 394806 h 1245999"/>
                <a:gd name="connsiteX20" fmla="*/ 1549403 w 1844919"/>
                <a:gd name="connsiteY20" fmla="*/ 186526 h 1245999"/>
                <a:gd name="connsiteX21" fmla="*/ 1249683 w 1844919"/>
                <a:gd name="connsiteY21" fmla="*/ 44286 h 1245999"/>
                <a:gd name="connsiteX22" fmla="*/ 1153163 w 1844919"/>
                <a:gd name="connsiteY22" fmla="*/ 13806 h 1245999"/>
                <a:gd name="connsiteX23" fmla="*/ 949963 w 1844919"/>
                <a:gd name="connsiteY23" fmla="*/ 247486 h 1245999"/>
                <a:gd name="connsiteX24" fmla="*/ 868683 w 1844919"/>
                <a:gd name="connsiteY24" fmla="*/ 349086 h 124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844919" h="1245999">
                  <a:moveTo>
                    <a:pt x="868683" y="349086"/>
                  </a:moveTo>
                  <a:cubicBezTo>
                    <a:pt x="825503" y="333846"/>
                    <a:pt x="799256" y="155199"/>
                    <a:pt x="690883" y="156046"/>
                  </a:cubicBezTo>
                  <a:cubicBezTo>
                    <a:pt x="582510" y="156893"/>
                    <a:pt x="250616" y="303366"/>
                    <a:pt x="218443" y="354166"/>
                  </a:cubicBezTo>
                  <a:cubicBezTo>
                    <a:pt x="186270" y="404966"/>
                    <a:pt x="497843" y="442219"/>
                    <a:pt x="497843" y="460846"/>
                  </a:cubicBezTo>
                  <a:cubicBezTo>
                    <a:pt x="497843" y="479473"/>
                    <a:pt x="301416" y="422746"/>
                    <a:pt x="218443" y="465926"/>
                  </a:cubicBezTo>
                  <a:cubicBezTo>
                    <a:pt x="135470" y="509106"/>
                    <a:pt x="850" y="650499"/>
                    <a:pt x="3" y="719926"/>
                  </a:cubicBezTo>
                  <a:cubicBezTo>
                    <a:pt x="-844" y="789353"/>
                    <a:pt x="138856" y="871479"/>
                    <a:pt x="213363" y="882486"/>
                  </a:cubicBezTo>
                  <a:cubicBezTo>
                    <a:pt x="287870" y="893493"/>
                    <a:pt x="435190" y="776653"/>
                    <a:pt x="447043" y="785966"/>
                  </a:cubicBezTo>
                  <a:cubicBezTo>
                    <a:pt x="458896" y="795279"/>
                    <a:pt x="292950" y="875713"/>
                    <a:pt x="284483" y="938366"/>
                  </a:cubicBezTo>
                  <a:cubicBezTo>
                    <a:pt x="276016" y="1001019"/>
                    <a:pt x="327663" y="1122093"/>
                    <a:pt x="396243" y="1161886"/>
                  </a:cubicBezTo>
                  <a:cubicBezTo>
                    <a:pt x="464823" y="1201679"/>
                    <a:pt x="637543" y="1197446"/>
                    <a:pt x="695963" y="1177126"/>
                  </a:cubicBezTo>
                  <a:cubicBezTo>
                    <a:pt x="754383" y="1156806"/>
                    <a:pt x="719670" y="1035733"/>
                    <a:pt x="746763" y="1039966"/>
                  </a:cubicBezTo>
                  <a:cubicBezTo>
                    <a:pt x="773856" y="1044199"/>
                    <a:pt x="758616" y="1171199"/>
                    <a:pt x="858523" y="1202526"/>
                  </a:cubicBezTo>
                  <a:cubicBezTo>
                    <a:pt x="958430" y="1233853"/>
                    <a:pt x="1245450" y="1267719"/>
                    <a:pt x="1346203" y="1227926"/>
                  </a:cubicBezTo>
                  <a:cubicBezTo>
                    <a:pt x="1446956" y="1188133"/>
                    <a:pt x="1468970" y="1034886"/>
                    <a:pt x="1463043" y="963766"/>
                  </a:cubicBezTo>
                  <a:cubicBezTo>
                    <a:pt x="1457116" y="892646"/>
                    <a:pt x="1309796" y="811366"/>
                    <a:pt x="1310643" y="801206"/>
                  </a:cubicBezTo>
                  <a:cubicBezTo>
                    <a:pt x="1311490" y="791046"/>
                    <a:pt x="1382610" y="928206"/>
                    <a:pt x="1468123" y="902806"/>
                  </a:cubicBezTo>
                  <a:cubicBezTo>
                    <a:pt x="1553636" y="877406"/>
                    <a:pt x="1772923" y="721619"/>
                    <a:pt x="1823723" y="648806"/>
                  </a:cubicBezTo>
                  <a:cubicBezTo>
                    <a:pt x="1874523" y="575993"/>
                    <a:pt x="1824570" y="508259"/>
                    <a:pt x="1772923" y="465926"/>
                  </a:cubicBezTo>
                  <a:cubicBezTo>
                    <a:pt x="1721276" y="423593"/>
                    <a:pt x="1551096" y="441373"/>
                    <a:pt x="1513843" y="394806"/>
                  </a:cubicBezTo>
                  <a:cubicBezTo>
                    <a:pt x="1476590" y="348239"/>
                    <a:pt x="1593430" y="244946"/>
                    <a:pt x="1549403" y="186526"/>
                  </a:cubicBezTo>
                  <a:cubicBezTo>
                    <a:pt x="1505376" y="128106"/>
                    <a:pt x="1315723" y="73073"/>
                    <a:pt x="1249683" y="44286"/>
                  </a:cubicBezTo>
                  <a:cubicBezTo>
                    <a:pt x="1183643" y="15499"/>
                    <a:pt x="1203116" y="-20061"/>
                    <a:pt x="1153163" y="13806"/>
                  </a:cubicBezTo>
                  <a:cubicBezTo>
                    <a:pt x="1103210" y="47673"/>
                    <a:pt x="993143" y="194993"/>
                    <a:pt x="949963" y="247486"/>
                  </a:cubicBezTo>
                  <a:cubicBezTo>
                    <a:pt x="906783" y="299979"/>
                    <a:pt x="911863" y="364326"/>
                    <a:pt x="868683" y="349086"/>
                  </a:cubicBezTo>
                  <a:close/>
                </a:path>
              </a:pathLst>
            </a:custGeom>
            <a:noFill/>
            <a:ln w="38100">
              <a:solidFill>
                <a:srgbClr val="A144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31"/>
            <p:cNvSpPr/>
            <p:nvPr/>
          </p:nvSpPr>
          <p:spPr>
            <a:xfrm>
              <a:off x="8683291" y="4558639"/>
              <a:ext cx="1150462" cy="1095940"/>
            </a:xfrm>
            <a:custGeom>
              <a:avLst/>
              <a:gdLst>
                <a:gd name="connsiteX0" fmla="*/ 1129730 w 2705860"/>
                <a:gd name="connsiteY0" fmla="*/ 418275 h 1763220"/>
                <a:gd name="connsiteX1" fmla="*/ 1094170 w 2705860"/>
                <a:gd name="connsiteY1" fmla="*/ 362395 h 1763220"/>
                <a:gd name="connsiteX2" fmla="*/ 977330 w 2705860"/>
                <a:gd name="connsiteY2" fmla="*/ 250635 h 1763220"/>
                <a:gd name="connsiteX3" fmla="*/ 758890 w 2705860"/>
                <a:gd name="connsiteY3" fmla="*/ 204915 h 1763220"/>
                <a:gd name="connsiteX4" fmla="*/ 342330 w 2705860"/>
                <a:gd name="connsiteY4" fmla="*/ 306515 h 1763220"/>
                <a:gd name="connsiteX5" fmla="*/ 586170 w 2705860"/>
                <a:gd name="connsiteY5" fmla="*/ 428435 h 1763220"/>
                <a:gd name="connsiteX6" fmla="*/ 682690 w 2705860"/>
                <a:gd name="connsiteY6" fmla="*/ 575755 h 1763220"/>
                <a:gd name="connsiteX7" fmla="*/ 327090 w 2705860"/>
                <a:gd name="connsiteY7" fmla="*/ 631635 h 1763220"/>
                <a:gd name="connsiteX8" fmla="*/ 1970 w 2705860"/>
                <a:gd name="connsiteY8" fmla="*/ 809435 h 1763220"/>
                <a:gd name="connsiteX9" fmla="*/ 200090 w 2705860"/>
                <a:gd name="connsiteY9" fmla="*/ 829755 h 1763220"/>
                <a:gd name="connsiteX10" fmla="*/ 388050 w 2705860"/>
                <a:gd name="connsiteY10" fmla="*/ 1017715 h 1763220"/>
                <a:gd name="connsiteX11" fmla="*/ 621730 w 2705860"/>
                <a:gd name="connsiteY11" fmla="*/ 971995 h 1763220"/>
                <a:gd name="connsiteX12" fmla="*/ 596330 w 2705860"/>
                <a:gd name="connsiteY12" fmla="*/ 1134555 h 1763220"/>
                <a:gd name="connsiteX13" fmla="*/ 388050 w 2705860"/>
                <a:gd name="connsiteY13" fmla="*/ 1307275 h 1763220"/>
                <a:gd name="connsiteX14" fmla="*/ 464250 w 2705860"/>
                <a:gd name="connsiteY14" fmla="*/ 1444435 h 1763220"/>
                <a:gd name="connsiteX15" fmla="*/ 865570 w 2705860"/>
                <a:gd name="connsiteY15" fmla="*/ 1617155 h 1763220"/>
                <a:gd name="connsiteX16" fmla="*/ 1023050 w 2705860"/>
                <a:gd name="connsiteY16" fmla="*/ 1520635 h 1763220"/>
                <a:gd name="connsiteX17" fmla="*/ 1129730 w 2705860"/>
                <a:gd name="connsiteY17" fmla="*/ 1637475 h 1763220"/>
                <a:gd name="connsiteX18" fmla="*/ 1434530 w 2705860"/>
                <a:gd name="connsiteY18" fmla="*/ 1754315 h 1763220"/>
                <a:gd name="connsiteX19" fmla="*/ 1851090 w 2705860"/>
                <a:gd name="connsiteY19" fmla="*/ 1383475 h 1763220"/>
                <a:gd name="connsiteX20" fmla="*/ 1805370 w 2705860"/>
                <a:gd name="connsiteY20" fmla="*/ 1012635 h 1763220"/>
                <a:gd name="connsiteX21" fmla="*/ 2064450 w 2705860"/>
                <a:gd name="connsiteY21" fmla="*/ 987235 h 1763220"/>
                <a:gd name="connsiteX22" fmla="*/ 2277810 w 2705860"/>
                <a:gd name="connsiteY22" fmla="*/ 1109155 h 1763220"/>
                <a:gd name="connsiteX23" fmla="*/ 2704530 w 2705860"/>
                <a:gd name="connsiteY23" fmla="*/ 723075 h 1763220"/>
                <a:gd name="connsiteX24" fmla="*/ 2125410 w 2705860"/>
                <a:gd name="connsiteY24" fmla="*/ 377635 h 1763220"/>
                <a:gd name="connsiteX25" fmla="*/ 2287970 w 2705860"/>
                <a:gd name="connsiteY25" fmla="*/ 149035 h 1763220"/>
                <a:gd name="connsiteX26" fmla="*/ 1754570 w 2705860"/>
                <a:gd name="connsiteY26" fmla="*/ 1715 h 1763220"/>
                <a:gd name="connsiteX27" fmla="*/ 1846010 w 2705860"/>
                <a:gd name="connsiteY27" fmla="*/ 245555 h 1763220"/>
                <a:gd name="connsiteX28" fmla="*/ 1475170 w 2705860"/>
                <a:gd name="connsiteY28" fmla="*/ 194755 h 1763220"/>
                <a:gd name="connsiteX29" fmla="*/ 1256730 w 2705860"/>
                <a:gd name="connsiteY29" fmla="*/ 453835 h 1763220"/>
                <a:gd name="connsiteX30" fmla="*/ 1129730 w 2705860"/>
                <a:gd name="connsiteY30" fmla="*/ 418275 h 176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705860" h="1763220">
                  <a:moveTo>
                    <a:pt x="1129730" y="418275"/>
                  </a:moveTo>
                  <a:cubicBezTo>
                    <a:pt x="1102637" y="403035"/>
                    <a:pt x="1119570" y="390335"/>
                    <a:pt x="1094170" y="362395"/>
                  </a:cubicBezTo>
                  <a:cubicBezTo>
                    <a:pt x="1068770" y="334455"/>
                    <a:pt x="1033210" y="276882"/>
                    <a:pt x="977330" y="250635"/>
                  </a:cubicBezTo>
                  <a:cubicBezTo>
                    <a:pt x="921450" y="224388"/>
                    <a:pt x="864723" y="195602"/>
                    <a:pt x="758890" y="204915"/>
                  </a:cubicBezTo>
                  <a:cubicBezTo>
                    <a:pt x="653057" y="214228"/>
                    <a:pt x="371117" y="269262"/>
                    <a:pt x="342330" y="306515"/>
                  </a:cubicBezTo>
                  <a:cubicBezTo>
                    <a:pt x="313543" y="343768"/>
                    <a:pt x="529443" y="383562"/>
                    <a:pt x="586170" y="428435"/>
                  </a:cubicBezTo>
                  <a:cubicBezTo>
                    <a:pt x="642897" y="473308"/>
                    <a:pt x="725870" y="541888"/>
                    <a:pt x="682690" y="575755"/>
                  </a:cubicBezTo>
                  <a:cubicBezTo>
                    <a:pt x="639510" y="609622"/>
                    <a:pt x="440543" y="592688"/>
                    <a:pt x="327090" y="631635"/>
                  </a:cubicBezTo>
                  <a:cubicBezTo>
                    <a:pt x="213637" y="670582"/>
                    <a:pt x="23137" y="776415"/>
                    <a:pt x="1970" y="809435"/>
                  </a:cubicBezTo>
                  <a:cubicBezTo>
                    <a:pt x="-19197" y="842455"/>
                    <a:pt x="135743" y="795042"/>
                    <a:pt x="200090" y="829755"/>
                  </a:cubicBezTo>
                  <a:cubicBezTo>
                    <a:pt x="264437" y="864468"/>
                    <a:pt x="317777" y="994008"/>
                    <a:pt x="388050" y="1017715"/>
                  </a:cubicBezTo>
                  <a:cubicBezTo>
                    <a:pt x="458323" y="1041422"/>
                    <a:pt x="587017" y="952522"/>
                    <a:pt x="621730" y="971995"/>
                  </a:cubicBezTo>
                  <a:cubicBezTo>
                    <a:pt x="656443" y="991468"/>
                    <a:pt x="635277" y="1078675"/>
                    <a:pt x="596330" y="1134555"/>
                  </a:cubicBezTo>
                  <a:cubicBezTo>
                    <a:pt x="557383" y="1190435"/>
                    <a:pt x="410063" y="1255628"/>
                    <a:pt x="388050" y="1307275"/>
                  </a:cubicBezTo>
                  <a:cubicBezTo>
                    <a:pt x="366037" y="1358922"/>
                    <a:pt x="384663" y="1392788"/>
                    <a:pt x="464250" y="1444435"/>
                  </a:cubicBezTo>
                  <a:cubicBezTo>
                    <a:pt x="543837" y="1496082"/>
                    <a:pt x="772437" y="1604455"/>
                    <a:pt x="865570" y="1617155"/>
                  </a:cubicBezTo>
                  <a:cubicBezTo>
                    <a:pt x="958703" y="1629855"/>
                    <a:pt x="979023" y="1517248"/>
                    <a:pt x="1023050" y="1520635"/>
                  </a:cubicBezTo>
                  <a:cubicBezTo>
                    <a:pt x="1067077" y="1524022"/>
                    <a:pt x="1061150" y="1598528"/>
                    <a:pt x="1129730" y="1637475"/>
                  </a:cubicBezTo>
                  <a:cubicBezTo>
                    <a:pt x="1198310" y="1676422"/>
                    <a:pt x="1314303" y="1796648"/>
                    <a:pt x="1434530" y="1754315"/>
                  </a:cubicBezTo>
                  <a:cubicBezTo>
                    <a:pt x="1554757" y="1711982"/>
                    <a:pt x="1789283" y="1507088"/>
                    <a:pt x="1851090" y="1383475"/>
                  </a:cubicBezTo>
                  <a:cubicBezTo>
                    <a:pt x="1912897" y="1259862"/>
                    <a:pt x="1769810" y="1078675"/>
                    <a:pt x="1805370" y="1012635"/>
                  </a:cubicBezTo>
                  <a:cubicBezTo>
                    <a:pt x="1840930" y="946595"/>
                    <a:pt x="1985710" y="971148"/>
                    <a:pt x="2064450" y="987235"/>
                  </a:cubicBezTo>
                  <a:cubicBezTo>
                    <a:pt x="2143190" y="1003322"/>
                    <a:pt x="2171130" y="1153182"/>
                    <a:pt x="2277810" y="1109155"/>
                  </a:cubicBezTo>
                  <a:cubicBezTo>
                    <a:pt x="2384490" y="1065128"/>
                    <a:pt x="2729930" y="844995"/>
                    <a:pt x="2704530" y="723075"/>
                  </a:cubicBezTo>
                  <a:cubicBezTo>
                    <a:pt x="2679130" y="601155"/>
                    <a:pt x="2194837" y="473308"/>
                    <a:pt x="2125410" y="377635"/>
                  </a:cubicBezTo>
                  <a:cubicBezTo>
                    <a:pt x="2055983" y="281962"/>
                    <a:pt x="2349777" y="211688"/>
                    <a:pt x="2287970" y="149035"/>
                  </a:cubicBezTo>
                  <a:cubicBezTo>
                    <a:pt x="2226163" y="86382"/>
                    <a:pt x="1828230" y="-14372"/>
                    <a:pt x="1754570" y="1715"/>
                  </a:cubicBezTo>
                  <a:cubicBezTo>
                    <a:pt x="1680910" y="17802"/>
                    <a:pt x="1892577" y="213382"/>
                    <a:pt x="1846010" y="245555"/>
                  </a:cubicBezTo>
                  <a:cubicBezTo>
                    <a:pt x="1799443" y="277728"/>
                    <a:pt x="1573383" y="160042"/>
                    <a:pt x="1475170" y="194755"/>
                  </a:cubicBezTo>
                  <a:cubicBezTo>
                    <a:pt x="1376957" y="229468"/>
                    <a:pt x="1311763" y="414888"/>
                    <a:pt x="1256730" y="453835"/>
                  </a:cubicBezTo>
                  <a:cubicBezTo>
                    <a:pt x="1201697" y="492782"/>
                    <a:pt x="1156823" y="433515"/>
                    <a:pt x="1129730" y="418275"/>
                  </a:cubicBezTo>
                  <a:close/>
                </a:path>
              </a:pathLst>
            </a:custGeom>
            <a:solidFill>
              <a:schemeClr val="accent2">
                <a:lumMod val="40000"/>
                <a:lumOff val="60000"/>
              </a:schemeClr>
            </a:solidFill>
            <a:ln>
              <a:solidFill>
                <a:srgbClr val="A144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3" name="Group 32"/>
          <p:cNvGrpSpPr/>
          <p:nvPr/>
        </p:nvGrpSpPr>
        <p:grpSpPr>
          <a:xfrm>
            <a:off x="3042508" y="2537907"/>
            <a:ext cx="1356076" cy="1166757"/>
            <a:chOff x="8580484" y="4523231"/>
            <a:chExt cx="1356076" cy="1166757"/>
          </a:xfrm>
        </p:grpSpPr>
        <p:sp>
          <p:nvSpPr>
            <p:cNvPr id="34" name="Freeform 33"/>
            <p:cNvSpPr/>
            <p:nvPr/>
          </p:nvSpPr>
          <p:spPr>
            <a:xfrm>
              <a:off x="8580484" y="4523231"/>
              <a:ext cx="1356076" cy="1166757"/>
            </a:xfrm>
            <a:custGeom>
              <a:avLst/>
              <a:gdLst>
                <a:gd name="connsiteX0" fmla="*/ 868683 w 1844919"/>
                <a:gd name="connsiteY0" fmla="*/ 349086 h 1245999"/>
                <a:gd name="connsiteX1" fmla="*/ 690883 w 1844919"/>
                <a:gd name="connsiteY1" fmla="*/ 156046 h 1245999"/>
                <a:gd name="connsiteX2" fmla="*/ 218443 w 1844919"/>
                <a:gd name="connsiteY2" fmla="*/ 354166 h 1245999"/>
                <a:gd name="connsiteX3" fmla="*/ 497843 w 1844919"/>
                <a:gd name="connsiteY3" fmla="*/ 460846 h 1245999"/>
                <a:gd name="connsiteX4" fmla="*/ 218443 w 1844919"/>
                <a:gd name="connsiteY4" fmla="*/ 465926 h 1245999"/>
                <a:gd name="connsiteX5" fmla="*/ 3 w 1844919"/>
                <a:gd name="connsiteY5" fmla="*/ 719926 h 1245999"/>
                <a:gd name="connsiteX6" fmla="*/ 213363 w 1844919"/>
                <a:gd name="connsiteY6" fmla="*/ 882486 h 1245999"/>
                <a:gd name="connsiteX7" fmla="*/ 447043 w 1844919"/>
                <a:gd name="connsiteY7" fmla="*/ 785966 h 1245999"/>
                <a:gd name="connsiteX8" fmla="*/ 284483 w 1844919"/>
                <a:gd name="connsiteY8" fmla="*/ 938366 h 1245999"/>
                <a:gd name="connsiteX9" fmla="*/ 396243 w 1844919"/>
                <a:gd name="connsiteY9" fmla="*/ 1161886 h 1245999"/>
                <a:gd name="connsiteX10" fmla="*/ 695963 w 1844919"/>
                <a:gd name="connsiteY10" fmla="*/ 1177126 h 1245999"/>
                <a:gd name="connsiteX11" fmla="*/ 746763 w 1844919"/>
                <a:gd name="connsiteY11" fmla="*/ 1039966 h 1245999"/>
                <a:gd name="connsiteX12" fmla="*/ 858523 w 1844919"/>
                <a:gd name="connsiteY12" fmla="*/ 1202526 h 1245999"/>
                <a:gd name="connsiteX13" fmla="*/ 1346203 w 1844919"/>
                <a:gd name="connsiteY13" fmla="*/ 1227926 h 1245999"/>
                <a:gd name="connsiteX14" fmla="*/ 1463043 w 1844919"/>
                <a:gd name="connsiteY14" fmla="*/ 963766 h 1245999"/>
                <a:gd name="connsiteX15" fmla="*/ 1310643 w 1844919"/>
                <a:gd name="connsiteY15" fmla="*/ 801206 h 1245999"/>
                <a:gd name="connsiteX16" fmla="*/ 1468123 w 1844919"/>
                <a:gd name="connsiteY16" fmla="*/ 902806 h 1245999"/>
                <a:gd name="connsiteX17" fmla="*/ 1823723 w 1844919"/>
                <a:gd name="connsiteY17" fmla="*/ 648806 h 1245999"/>
                <a:gd name="connsiteX18" fmla="*/ 1772923 w 1844919"/>
                <a:gd name="connsiteY18" fmla="*/ 465926 h 1245999"/>
                <a:gd name="connsiteX19" fmla="*/ 1513843 w 1844919"/>
                <a:gd name="connsiteY19" fmla="*/ 394806 h 1245999"/>
                <a:gd name="connsiteX20" fmla="*/ 1549403 w 1844919"/>
                <a:gd name="connsiteY20" fmla="*/ 186526 h 1245999"/>
                <a:gd name="connsiteX21" fmla="*/ 1249683 w 1844919"/>
                <a:gd name="connsiteY21" fmla="*/ 44286 h 1245999"/>
                <a:gd name="connsiteX22" fmla="*/ 1153163 w 1844919"/>
                <a:gd name="connsiteY22" fmla="*/ 13806 h 1245999"/>
                <a:gd name="connsiteX23" fmla="*/ 949963 w 1844919"/>
                <a:gd name="connsiteY23" fmla="*/ 247486 h 1245999"/>
                <a:gd name="connsiteX24" fmla="*/ 868683 w 1844919"/>
                <a:gd name="connsiteY24" fmla="*/ 349086 h 124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844919" h="1245999">
                  <a:moveTo>
                    <a:pt x="868683" y="349086"/>
                  </a:moveTo>
                  <a:cubicBezTo>
                    <a:pt x="825503" y="333846"/>
                    <a:pt x="799256" y="155199"/>
                    <a:pt x="690883" y="156046"/>
                  </a:cubicBezTo>
                  <a:cubicBezTo>
                    <a:pt x="582510" y="156893"/>
                    <a:pt x="250616" y="303366"/>
                    <a:pt x="218443" y="354166"/>
                  </a:cubicBezTo>
                  <a:cubicBezTo>
                    <a:pt x="186270" y="404966"/>
                    <a:pt x="497843" y="442219"/>
                    <a:pt x="497843" y="460846"/>
                  </a:cubicBezTo>
                  <a:cubicBezTo>
                    <a:pt x="497843" y="479473"/>
                    <a:pt x="301416" y="422746"/>
                    <a:pt x="218443" y="465926"/>
                  </a:cubicBezTo>
                  <a:cubicBezTo>
                    <a:pt x="135470" y="509106"/>
                    <a:pt x="850" y="650499"/>
                    <a:pt x="3" y="719926"/>
                  </a:cubicBezTo>
                  <a:cubicBezTo>
                    <a:pt x="-844" y="789353"/>
                    <a:pt x="138856" y="871479"/>
                    <a:pt x="213363" y="882486"/>
                  </a:cubicBezTo>
                  <a:cubicBezTo>
                    <a:pt x="287870" y="893493"/>
                    <a:pt x="435190" y="776653"/>
                    <a:pt x="447043" y="785966"/>
                  </a:cubicBezTo>
                  <a:cubicBezTo>
                    <a:pt x="458896" y="795279"/>
                    <a:pt x="292950" y="875713"/>
                    <a:pt x="284483" y="938366"/>
                  </a:cubicBezTo>
                  <a:cubicBezTo>
                    <a:pt x="276016" y="1001019"/>
                    <a:pt x="327663" y="1122093"/>
                    <a:pt x="396243" y="1161886"/>
                  </a:cubicBezTo>
                  <a:cubicBezTo>
                    <a:pt x="464823" y="1201679"/>
                    <a:pt x="637543" y="1197446"/>
                    <a:pt x="695963" y="1177126"/>
                  </a:cubicBezTo>
                  <a:cubicBezTo>
                    <a:pt x="754383" y="1156806"/>
                    <a:pt x="719670" y="1035733"/>
                    <a:pt x="746763" y="1039966"/>
                  </a:cubicBezTo>
                  <a:cubicBezTo>
                    <a:pt x="773856" y="1044199"/>
                    <a:pt x="758616" y="1171199"/>
                    <a:pt x="858523" y="1202526"/>
                  </a:cubicBezTo>
                  <a:cubicBezTo>
                    <a:pt x="958430" y="1233853"/>
                    <a:pt x="1245450" y="1267719"/>
                    <a:pt x="1346203" y="1227926"/>
                  </a:cubicBezTo>
                  <a:cubicBezTo>
                    <a:pt x="1446956" y="1188133"/>
                    <a:pt x="1468970" y="1034886"/>
                    <a:pt x="1463043" y="963766"/>
                  </a:cubicBezTo>
                  <a:cubicBezTo>
                    <a:pt x="1457116" y="892646"/>
                    <a:pt x="1309796" y="811366"/>
                    <a:pt x="1310643" y="801206"/>
                  </a:cubicBezTo>
                  <a:cubicBezTo>
                    <a:pt x="1311490" y="791046"/>
                    <a:pt x="1382610" y="928206"/>
                    <a:pt x="1468123" y="902806"/>
                  </a:cubicBezTo>
                  <a:cubicBezTo>
                    <a:pt x="1553636" y="877406"/>
                    <a:pt x="1772923" y="721619"/>
                    <a:pt x="1823723" y="648806"/>
                  </a:cubicBezTo>
                  <a:cubicBezTo>
                    <a:pt x="1874523" y="575993"/>
                    <a:pt x="1824570" y="508259"/>
                    <a:pt x="1772923" y="465926"/>
                  </a:cubicBezTo>
                  <a:cubicBezTo>
                    <a:pt x="1721276" y="423593"/>
                    <a:pt x="1551096" y="441373"/>
                    <a:pt x="1513843" y="394806"/>
                  </a:cubicBezTo>
                  <a:cubicBezTo>
                    <a:pt x="1476590" y="348239"/>
                    <a:pt x="1593430" y="244946"/>
                    <a:pt x="1549403" y="186526"/>
                  </a:cubicBezTo>
                  <a:cubicBezTo>
                    <a:pt x="1505376" y="128106"/>
                    <a:pt x="1315723" y="73073"/>
                    <a:pt x="1249683" y="44286"/>
                  </a:cubicBezTo>
                  <a:cubicBezTo>
                    <a:pt x="1183643" y="15499"/>
                    <a:pt x="1203116" y="-20061"/>
                    <a:pt x="1153163" y="13806"/>
                  </a:cubicBezTo>
                  <a:cubicBezTo>
                    <a:pt x="1103210" y="47673"/>
                    <a:pt x="993143" y="194993"/>
                    <a:pt x="949963" y="247486"/>
                  </a:cubicBezTo>
                  <a:cubicBezTo>
                    <a:pt x="906783" y="299979"/>
                    <a:pt x="911863" y="364326"/>
                    <a:pt x="868683" y="349086"/>
                  </a:cubicBezTo>
                  <a:close/>
                </a:path>
              </a:pathLst>
            </a:custGeom>
            <a:noFill/>
            <a:ln w="38100">
              <a:solidFill>
                <a:srgbClr val="A144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34"/>
            <p:cNvSpPr/>
            <p:nvPr/>
          </p:nvSpPr>
          <p:spPr>
            <a:xfrm>
              <a:off x="8683291" y="4558639"/>
              <a:ext cx="1150462" cy="1095940"/>
            </a:xfrm>
            <a:custGeom>
              <a:avLst/>
              <a:gdLst>
                <a:gd name="connsiteX0" fmla="*/ 1129730 w 2705860"/>
                <a:gd name="connsiteY0" fmla="*/ 418275 h 1763220"/>
                <a:gd name="connsiteX1" fmla="*/ 1094170 w 2705860"/>
                <a:gd name="connsiteY1" fmla="*/ 362395 h 1763220"/>
                <a:gd name="connsiteX2" fmla="*/ 977330 w 2705860"/>
                <a:gd name="connsiteY2" fmla="*/ 250635 h 1763220"/>
                <a:gd name="connsiteX3" fmla="*/ 758890 w 2705860"/>
                <a:gd name="connsiteY3" fmla="*/ 204915 h 1763220"/>
                <a:gd name="connsiteX4" fmla="*/ 342330 w 2705860"/>
                <a:gd name="connsiteY4" fmla="*/ 306515 h 1763220"/>
                <a:gd name="connsiteX5" fmla="*/ 586170 w 2705860"/>
                <a:gd name="connsiteY5" fmla="*/ 428435 h 1763220"/>
                <a:gd name="connsiteX6" fmla="*/ 682690 w 2705860"/>
                <a:gd name="connsiteY6" fmla="*/ 575755 h 1763220"/>
                <a:gd name="connsiteX7" fmla="*/ 327090 w 2705860"/>
                <a:gd name="connsiteY7" fmla="*/ 631635 h 1763220"/>
                <a:gd name="connsiteX8" fmla="*/ 1970 w 2705860"/>
                <a:gd name="connsiteY8" fmla="*/ 809435 h 1763220"/>
                <a:gd name="connsiteX9" fmla="*/ 200090 w 2705860"/>
                <a:gd name="connsiteY9" fmla="*/ 829755 h 1763220"/>
                <a:gd name="connsiteX10" fmla="*/ 388050 w 2705860"/>
                <a:gd name="connsiteY10" fmla="*/ 1017715 h 1763220"/>
                <a:gd name="connsiteX11" fmla="*/ 621730 w 2705860"/>
                <a:gd name="connsiteY11" fmla="*/ 971995 h 1763220"/>
                <a:gd name="connsiteX12" fmla="*/ 596330 w 2705860"/>
                <a:gd name="connsiteY12" fmla="*/ 1134555 h 1763220"/>
                <a:gd name="connsiteX13" fmla="*/ 388050 w 2705860"/>
                <a:gd name="connsiteY13" fmla="*/ 1307275 h 1763220"/>
                <a:gd name="connsiteX14" fmla="*/ 464250 w 2705860"/>
                <a:gd name="connsiteY14" fmla="*/ 1444435 h 1763220"/>
                <a:gd name="connsiteX15" fmla="*/ 865570 w 2705860"/>
                <a:gd name="connsiteY15" fmla="*/ 1617155 h 1763220"/>
                <a:gd name="connsiteX16" fmla="*/ 1023050 w 2705860"/>
                <a:gd name="connsiteY16" fmla="*/ 1520635 h 1763220"/>
                <a:gd name="connsiteX17" fmla="*/ 1129730 w 2705860"/>
                <a:gd name="connsiteY17" fmla="*/ 1637475 h 1763220"/>
                <a:gd name="connsiteX18" fmla="*/ 1434530 w 2705860"/>
                <a:gd name="connsiteY18" fmla="*/ 1754315 h 1763220"/>
                <a:gd name="connsiteX19" fmla="*/ 1851090 w 2705860"/>
                <a:gd name="connsiteY19" fmla="*/ 1383475 h 1763220"/>
                <a:gd name="connsiteX20" fmla="*/ 1805370 w 2705860"/>
                <a:gd name="connsiteY20" fmla="*/ 1012635 h 1763220"/>
                <a:gd name="connsiteX21" fmla="*/ 2064450 w 2705860"/>
                <a:gd name="connsiteY21" fmla="*/ 987235 h 1763220"/>
                <a:gd name="connsiteX22" fmla="*/ 2277810 w 2705860"/>
                <a:gd name="connsiteY22" fmla="*/ 1109155 h 1763220"/>
                <a:gd name="connsiteX23" fmla="*/ 2704530 w 2705860"/>
                <a:gd name="connsiteY23" fmla="*/ 723075 h 1763220"/>
                <a:gd name="connsiteX24" fmla="*/ 2125410 w 2705860"/>
                <a:gd name="connsiteY24" fmla="*/ 377635 h 1763220"/>
                <a:gd name="connsiteX25" fmla="*/ 2287970 w 2705860"/>
                <a:gd name="connsiteY25" fmla="*/ 149035 h 1763220"/>
                <a:gd name="connsiteX26" fmla="*/ 1754570 w 2705860"/>
                <a:gd name="connsiteY26" fmla="*/ 1715 h 1763220"/>
                <a:gd name="connsiteX27" fmla="*/ 1846010 w 2705860"/>
                <a:gd name="connsiteY27" fmla="*/ 245555 h 1763220"/>
                <a:gd name="connsiteX28" fmla="*/ 1475170 w 2705860"/>
                <a:gd name="connsiteY28" fmla="*/ 194755 h 1763220"/>
                <a:gd name="connsiteX29" fmla="*/ 1256730 w 2705860"/>
                <a:gd name="connsiteY29" fmla="*/ 453835 h 1763220"/>
                <a:gd name="connsiteX30" fmla="*/ 1129730 w 2705860"/>
                <a:gd name="connsiteY30" fmla="*/ 418275 h 176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705860" h="1763220">
                  <a:moveTo>
                    <a:pt x="1129730" y="418275"/>
                  </a:moveTo>
                  <a:cubicBezTo>
                    <a:pt x="1102637" y="403035"/>
                    <a:pt x="1119570" y="390335"/>
                    <a:pt x="1094170" y="362395"/>
                  </a:cubicBezTo>
                  <a:cubicBezTo>
                    <a:pt x="1068770" y="334455"/>
                    <a:pt x="1033210" y="276882"/>
                    <a:pt x="977330" y="250635"/>
                  </a:cubicBezTo>
                  <a:cubicBezTo>
                    <a:pt x="921450" y="224388"/>
                    <a:pt x="864723" y="195602"/>
                    <a:pt x="758890" y="204915"/>
                  </a:cubicBezTo>
                  <a:cubicBezTo>
                    <a:pt x="653057" y="214228"/>
                    <a:pt x="371117" y="269262"/>
                    <a:pt x="342330" y="306515"/>
                  </a:cubicBezTo>
                  <a:cubicBezTo>
                    <a:pt x="313543" y="343768"/>
                    <a:pt x="529443" y="383562"/>
                    <a:pt x="586170" y="428435"/>
                  </a:cubicBezTo>
                  <a:cubicBezTo>
                    <a:pt x="642897" y="473308"/>
                    <a:pt x="725870" y="541888"/>
                    <a:pt x="682690" y="575755"/>
                  </a:cubicBezTo>
                  <a:cubicBezTo>
                    <a:pt x="639510" y="609622"/>
                    <a:pt x="440543" y="592688"/>
                    <a:pt x="327090" y="631635"/>
                  </a:cubicBezTo>
                  <a:cubicBezTo>
                    <a:pt x="213637" y="670582"/>
                    <a:pt x="23137" y="776415"/>
                    <a:pt x="1970" y="809435"/>
                  </a:cubicBezTo>
                  <a:cubicBezTo>
                    <a:pt x="-19197" y="842455"/>
                    <a:pt x="135743" y="795042"/>
                    <a:pt x="200090" y="829755"/>
                  </a:cubicBezTo>
                  <a:cubicBezTo>
                    <a:pt x="264437" y="864468"/>
                    <a:pt x="317777" y="994008"/>
                    <a:pt x="388050" y="1017715"/>
                  </a:cubicBezTo>
                  <a:cubicBezTo>
                    <a:pt x="458323" y="1041422"/>
                    <a:pt x="587017" y="952522"/>
                    <a:pt x="621730" y="971995"/>
                  </a:cubicBezTo>
                  <a:cubicBezTo>
                    <a:pt x="656443" y="991468"/>
                    <a:pt x="635277" y="1078675"/>
                    <a:pt x="596330" y="1134555"/>
                  </a:cubicBezTo>
                  <a:cubicBezTo>
                    <a:pt x="557383" y="1190435"/>
                    <a:pt x="410063" y="1255628"/>
                    <a:pt x="388050" y="1307275"/>
                  </a:cubicBezTo>
                  <a:cubicBezTo>
                    <a:pt x="366037" y="1358922"/>
                    <a:pt x="384663" y="1392788"/>
                    <a:pt x="464250" y="1444435"/>
                  </a:cubicBezTo>
                  <a:cubicBezTo>
                    <a:pt x="543837" y="1496082"/>
                    <a:pt x="772437" y="1604455"/>
                    <a:pt x="865570" y="1617155"/>
                  </a:cubicBezTo>
                  <a:cubicBezTo>
                    <a:pt x="958703" y="1629855"/>
                    <a:pt x="979023" y="1517248"/>
                    <a:pt x="1023050" y="1520635"/>
                  </a:cubicBezTo>
                  <a:cubicBezTo>
                    <a:pt x="1067077" y="1524022"/>
                    <a:pt x="1061150" y="1598528"/>
                    <a:pt x="1129730" y="1637475"/>
                  </a:cubicBezTo>
                  <a:cubicBezTo>
                    <a:pt x="1198310" y="1676422"/>
                    <a:pt x="1314303" y="1796648"/>
                    <a:pt x="1434530" y="1754315"/>
                  </a:cubicBezTo>
                  <a:cubicBezTo>
                    <a:pt x="1554757" y="1711982"/>
                    <a:pt x="1789283" y="1507088"/>
                    <a:pt x="1851090" y="1383475"/>
                  </a:cubicBezTo>
                  <a:cubicBezTo>
                    <a:pt x="1912897" y="1259862"/>
                    <a:pt x="1769810" y="1078675"/>
                    <a:pt x="1805370" y="1012635"/>
                  </a:cubicBezTo>
                  <a:cubicBezTo>
                    <a:pt x="1840930" y="946595"/>
                    <a:pt x="1985710" y="971148"/>
                    <a:pt x="2064450" y="987235"/>
                  </a:cubicBezTo>
                  <a:cubicBezTo>
                    <a:pt x="2143190" y="1003322"/>
                    <a:pt x="2171130" y="1153182"/>
                    <a:pt x="2277810" y="1109155"/>
                  </a:cubicBezTo>
                  <a:cubicBezTo>
                    <a:pt x="2384490" y="1065128"/>
                    <a:pt x="2729930" y="844995"/>
                    <a:pt x="2704530" y="723075"/>
                  </a:cubicBezTo>
                  <a:cubicBezTo>
                    <a:pt x="2679130" y="601155"/>
                    <a:pt x="2194837" y="473308"/>
                    <a:pt x="2125410" y="377635"/>
                  </a:cubicBezTo>
                  <a:cubicBezTo>
                    <a:pt x="2055983" y="281962"/>
                    <a:pt x="2349777" y="211688"/>
                    <a:pt x="2287970" y="149035"/>
                  </a:cubicBezTo>
                  <a:cubicBezTo>
                    <a:pt x="2226163" y="86382"/>
                    <a:pt x="1828230" y="-14372"/>
                    <a:pt x="1754570" y="1715"/>
                  </a:cubicBezTo>
                  <a:cubicBezTo>
                    <a:pt x="1680910" y="17802"/>
                    <a:pt x="1892577" y="213382"/>
                    <a:pt x="1846010" y="245555"/>
                  </a:cubicBezTo>
                  <a:cubicBezTo>
                    <a:pt x="1799443" y="277728"/>
                    <a:pt x="1573383" y="160042"/>
                    <a:pt x="1475170" y="194755"/>
                  </a:cubicBezTo>
                  <a:cubicBezTo>
                    <a:pt x="1376957" y="229468"/>
                    <a:pt x="1311763" y="414888"/>
                    <a:pt x="1256730" y="453835"/>
                  </a:cubicBezTo>
                  <a:cubicBezTo>
                    <a:pt x="1201697" y="492782"/>
                    <a:pt x="1156823" y="433515"/>
                    <a:pt x="1129730" y="418275"/>
                  </a:cubicBezTo>
                  <a:close/>
                </a:path>
              </a:pathLst>
            </a:custGeom>
            <a:solidFill>
              <a:schemeClr val="accent2">
                <a:lumMod val="40000"/>
                <a:lumOff val="60000"/>
              </a:schemeClr>
            </a:solidFill>
            <a:ln>
              <a:solidFill>
                <a:srgbClr val="A144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6" name="TextBox 35"/>
          <p:cNvSpPr txBox="1"/>
          <p:nvPr/>
        </p:nvSpPr>
        <p:spPr>
          <a:xfrm>
            <a:off x="17597" y="3358815"/>
            <a:ext cx="2517036" cy="646331"/>
          </a:xfrm>
          <a:prstGeom prst="rect">
            <a:avLst/>
          </a:prstGeom>
          <a:noFill/>
        </p:spPr>
        <p:txBody>
          <a:bodyPr wrap="none" rtlCol="0">
            <a:spAutoFit/>
          </a:bodyPr>
          <a:lstStyle/>
          <a:p>
            <a:r>
              <a:rPr lang="en-US" dirty="0" smtClean="0">
                <a:solidFill>
                  <a:srgbClr val="C00000"/>
                </a:solidFill>
                <a:latin typeface="AhnbergHand" charset="0"/>
                <a:ea typeface="AhnbergHand" charset="0"/>
                <a:cs typeface="AhnbergHand" charset="0"/>
              </a:rPr>
              <a:t>Transit Dual-Stack</a:t>
            </a:r>
          </a:p>
          <a:p>
            <a:r>
              <a:rPr lang="en-US" dirty="0" smtClean="0">
                <a:solidFill>
                  <a:srgbClr val="C00000"/>
                </a:solidFill>
                <a:latin typeface="AhnbergHand" charset="0"/>
                <a:ea typeface="AhnbergHand" charset="0"/>
                <a:cs typeface="AhnbergHand" charset="0"/>
              </a:rPr>
              <a:t>Networks</a:t>
            </a:r>
            <a:endParaRPr lang="en-US" dirty="0">
              <a:solidFill>
                <a:srgbClr val="C00000"/>
              </a:solidFill>
              <a:latin typeface="AhnbergHand" charset="0"/>
              <a:ea typeface="AhnbergHand" charset="0"/>
              <a:cs typeface="AhnbergHand" charset="0"/>
            </a:endParaRPr>
          </a:p>
        </p:txBody>
      </p:sp>
      <p:sp>
        <p:nvSpPr>
          <p:cNvPr id="3" name="Freeform 2"/>
          <p:cNvSpPr/>
          <p:nvPr/>
        </p:nvSpPr>
        <p:spPr>
          <a:xfrm>
            <a:off x="1633728" y="3563868"/>
            <a:ext cx="1585583" cy="313188"/>
          </a:xfrm>
          <a:custGeom>
            <a:avLst/>
            <a:gdLst>
              <a:gd name="connsiteX0" fmla="*/ 0 w 1585583"/>
              <a:gd name="connsiteY0" fmla="*/ 313188 h 313188"/>
              <a:gd name="connsiteX1" fmla="*/ 499872 w 1585583"/>
              <a:gd name="connsiteY1" fmla="*/ 252228 h 313188"/>
              <a:gd name="connsiteX2" fmla="*/ 1487424 w 1585583"/>
              <a:gd name="connsiteY2" fmla="*/ 105924 h 313188"/>
              <a:gd name="connsiteX3" fmla="*/ 1280160 w 1585583"/>
              <a:gd name="connsiteY3" fmla="*/ 8388 h 313188"/>
              <a:gd name="connsiteX4" fmla="*/ 1584960 w 1585583"/>
              <a:gd name="connsiteY4" fmla="*/ 32772 h 313188"/>
              <a:gd name="connsiteX5" fmla="*/ 1365504 w 1585583"/>
              <a:gd name="connsiteY5" fmla="*/ 252228 h 313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85583" h="313188">
                <a:moveTo>
                  <a:pt x="0" y="313188"/>
                </a:moveTo>
                <a:lnTo>
                  <a:pt x="499872" y="252228"/>
                </a:lnTo>
                <a:cubicBezTo>
                  <a:pt x="747776" y="217684"/>
                  <a:pt x="1357376" y="146564"/>
                  <a:pt x="1487424" y="105924"/>
                </a:cubicBezTo>
                <a:cubicBezTo>
                  <a:pt x="1617472" y="65284"/>
                  <a:pt x="1263904" y="20580"/>
                  <a:pt x="1280160" y="8388"/>
                </a:cubicBezTo>
                <a:cubicBezTo>
                  <a:pt x="1296416" y="-3804"/>
                  <a:pt x="1570736" y="-7868"/>
                  <a:pt x="1584960" y="32772"/>
                </a:cubicBezTo>
                <a:cubicBezTo>
                  <a:pt x="1599184" y="73412"/>
                  <a:pt x="1365504" y="252228"/>
                  <a:pt x="1365504" y="25222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81968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838200" y="365126"/>
            <a:ext cx="9354312" cy="130882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smtClean="0">
                <a:solidFill>
                  <a:srgbClr val="0070C0"/>
                </a:solidFill>
                <a:latin typeface="Powderfinger Type" charset="0"/>
                <a:ea typeface="Powderfinger Type" charset="0"/>
                <a:cs typeface="Powderfinger Type" charset="0"/>
              </a:rPr>
              <a:t>In-situ transition</a:t>
            </a:r>
            <a:r>
              <a:rPr lang="mr-IN" dirty="0" smtClean="0">
                <a:solidFill>
                  <a:srgbClr val="0070C0"/>
                </a:solidFill>
                <a:latin typeface="Powderfinger Type" charset="0"/>
                <a:ea typeface="Powderfinger Type" charset="0"/>
                <a:cs typeface="Powderfinger Type" charset="0"/>
              </a:rPr>
              <a:t>…</a:t>
            </a:r>
            <a:endParaRPr lang="en-US" dirty="0">
              <a:solidFill>
                <a:srgbClr val="0070C0"/>
              </a:solidFill>
              <a:latin typeface="Powderfinger Type" charset="0"/>
              <a:ea typeface="Powderfinger Type" charset="0"/>
              <a:cs typeface="Powderfinger Type" charset="0"/>
            </a:endParaRPr>
          </a:p>
        </p:txBody>
      </p:sp>
      <p:sp>
        <p:nvSpPr>
          <p:cNvPr id="4" name="Freeform 3"/>
          <p:cNvSpPr/>
          <p:nvPr/>
        </p:nvSpPr>
        <p:spPr>
          <a:xfrm>
            <a:off x="2514419" y="1602451"/>
            <a:ext cx="6130256" cy="4626842"/>
          </a:xfrm>
          <a:custGeom>
            <a:avLst/>
            <a:gdLst>
              <a:gd name="connsiteX0" fmla="*/ 868683 w 1844919"/>
              <a:gd name="connsiteY0" fmla="*/ 349086 h 1245999"/>
              <a:gd name="connsiteX1" fmla="*/ 690883 w 1844919"/>
              <a:gd name="connsiteY1" fmla="*/ 156046 h 1245999"/>
              <a:gd name="connsiteX2" fmla="*/ 218443 w 1844919"/>
              <a:gd name="connsiteY2" fmla="*/ 354166 h 1245999"/>
              <a:gd name="connsiteX3" fmla="*/ 497843 w 1844919"/>
              <a:gd name="connsiteY3" fmla="*/ 460846 h 1245999"/>
              <a:gd name="connsiteX4" fmla="*/ 218443 w 1844919"/>
              <a:gd name="connsiteY4" fmla="*/ 465926 h 1245999"/>
              <a:gd name="connsiteX5" fmla="*/ 3 w 1844919"/>
              <a:gd name="connsiteY5" fmla="*/ 719926 h 1245999"/>
              <a:gd name="connsiteX6" fmla="*/ 213363 w 1844919"/>
              <a:gd name="connsiteY6" fmla="*/ 882486 h 1245999"/>
              <a:gd name="connsiteX7" fmla="*/ 447043 w 1844919"/>
              <a:gd name="connsiteY7" fmla="*/ 785966 h 1245999"/>
              <a:gd name="connsiteX8" fmla="*/ 284483 w 1844919"/>
              <a:gd name="connsiteY8" fmla="*/ 938366 h 1245999"/>
              <a:gd name="connsiteX9" fmla="*/ 396243 w 1844919"/>
              <a:gd name="connsiteY9" fmla="*/ 1161886 h 1245999"/>
              <a:gd name="connsiteX10" fmla="*/ 695963 w 1844919"/>
              <a:gd name="connsiteY10" fmla="*/ 1177126 h 1245999"/>
              <a:gd name="connsiteX11" fmla="*/ 746763 w 1844919"/>
              <a:gd name="connsiteY11" fmla="*/ 1039966 h 1245999"/>
              <a:gd name="connsiteX12" fmla="*/ 858523 w 1844919"/>
              <a:gd name="connsiteY12" fmla="*/ 1202526 h 1245999"/>
              <a:gd name="connsiteX13" fmla="*/ 1346203 w 1844919"/>
              <a:gd name="connsiteY13" fmla="*/ 1227926 h 1245999"/>
              <a:gd name="connsiteX14" fmla="*/ 1463043 w 1844919"/>
              <a:gd name="connsiteY14" fmla="*/ 963766 h 1245999"/>
              <a:gd name="connsiteX15" fmla="*/ 1310643 w 1844919"/>
              <a:gd name="connsiteY15" fmla="*/ 801206 h 1245999"/>
              <a:gd name="connsiteX16" fmla="*/ 1468123 w 1844919"/>
              <a:gd name="connsiteY16" fmla="*/ 902806 h 1245999"/>
              <a:gd name="connsiteX17" fmla="*/ 1823723 w 1844919"/>
              <a:gd name="connsiteY17" fmla="*/ 648806 h 1245999"/>
              <a:gd name="connsiteX18" fmla="*/ 1772923 w 1844919"/>
              <a:gd name="connsiteY18" fmla="*/ 465926 h 1245999"/>
              <a:gd name="connsiteX19" fmla="*/ 1513843 w 1844919"/>
              <a:gd name="connsiteY19" fmla="*/ 394806 h 1245999"/>
              <a:gd name="connsiteX20" fmla="*/ 1549403 w 1844919"/>
              <a:gd name="connsiteY20" fmla="*/ 186526 h 1245999"/>
              <a:gd name="connsiteX21" fmla="*/ 1249683 w 1844919"/>
              <a:gd name="connsiteY21" fmla="*/ 44286 h 1245999"/>
              <a:gd name="connsiteX22" fmla="*/ 1153163 w 1844919"/>
              <a:gd name="connsiteY22" fmla="*/ 13806 h 1245999"/>
              <a:gd name="connsiteX23" fmla="*/ 949963 w 1844919"/>
              <a:gd name="connsiteY23" fmla="*/ 247486 h 1245999"/>
              <a:gd name="connsiteX24" fmla="*/ 868683 w 1844919"/>
              <a:gd name="connsiteY24" fmla="*/ 349086 h 124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844919" h="1245999">
                <a:moveTo>
                  <a:pt x="868683" y="349086"/>
                </a:moveTo>
                <a:cubicBezTo>
                  <a:pt x="825503" y="333846"/>
                  <a:pt x="799256" y="155199"/>
                  <a:pt x="690883" y="156046"/>
                </a:cubicBezTo>
                <a:cubicBezTo>
                  <a:pt x="582510" y="156893"/>
                  <a:pt x="250616" y="303366"/>
                  <a:pt x="218443" y="354166"/>
                </a:cubicBezTo>
                <a:cubicBezTo>
                  <a:pt x="186270" y="404966"/>
                  <a:pt x="497843" y="442219"/>
                  <a:pt x="497843" y="460846"/>
                </a:cubicBezTo>
                <a:cubicBezTo>
                  <a:pt x="497843" y="479473"/>
                  <a:pt x="301416" y="422746"/>
                  <a:pt x="218443" y="465926"/>
                </a:cubicBezTo>
                <a:cubicBezTo>
                  <a:pt x="135470" y="509106"/>
                  <a:pt x="850" y="650499"/>
                  <a:pt x="3" y="719926"/>
                </a:cubicBezTo>
                <a:cubicBezTo>
                  <a:pt x="-844" y="789353"/>
                  <a:pt x="138856" y="871479"/>
                  <a:pt x="213363" y="882486"/>
                </a:cubicBezTo>
                <a:cubicBezTo>
                  <a:pt x="287870" y="893493"/>
                  <a:pt x="435190" y="776653"/>
                  <a:pt x="447043" y="785966"/>
                </a:cubicBezTo>
                <a:cubicBezTo>
                  <a:pt x="458896" y="795279"/>
                  <a:pt x="292950" y="875713"/>
                  <a:pt x="284483" y="938366"/>
                </a:cubicBezTo>
                <a:cubicBezTo>
                  <a:pt x="276016" y="1001019"/>
                  <a:pt x="327663" y="1122093"/>
                  <a:pt x="396243" y="1161886"/>
                </a:cubicBezTo>
                <a:cubicBezTo>
                  <a:pt x="464823" y="1201679"/>
                  <a:pt x="637543" y="1197446"/>
                  <a:pt x="695963" y="1177126"/>
                </a:cubicBezTo>
                <a:cubicBezTo>
                  <a:pt x="754383" y="1156806"/>
                  <a:pt x="719670" y="1035733"/>
                  <a:pt x="746763" y="1039966"/>
                </a:cubicBezTo>
                <a:cubicBezTo>
                  <a:pt x="773856" y="1044199"/>
                  <a:pt x="758616" y="1171199"/>
                  <a:pt x="858523" y="1202526"/>
                </a:cubicBezTo>
                <a:cubicBezTo>
                  <a:pt x="958430" y="1233853"/>
                  <a:pt x="1245450" y="1267719"/>
                  <a:pt x="1346203" y="1227926"/>
                </a:cubicBezTo>
                <a:cubicBezTo>
                  <a:pt x="1446956" y="1188133"/>
                  <a:pt x="1468970" y="1034886"/>
                  <a:pt x="1463043" y="963766"/>
                </a:cubicBezTo>
                <a:cubicBezTo>
                  <a:pt x="1457116" y="892646"/>
                  <a:pt x="1309796" y="811366"/>
                  <a:pt x="1310643" y="801206"/>
                </a:cubicBezTo>
                <a:cubicBezTo>
                  <a:pt x="1311490" y="791046"/>
                  <a:pt x="1382610" y="928206"/>
                  <a:pt x="1468123" y="902806"/>
                </a:cubicBezTo>
                <a:cubicBezTo>
                  <a:pt x="1553636" y="877406"/>
                  <a:pt x="1772923" y="721619"/>
                  <a:pt x="1823723" y="648806"/>
                </a:cubicBezTo>
                <a:cubicBezTo>
                  <a:pt x="1874523" y="575993"/>
                  <a:pt x="1824570" y="508259"/>
                  <a:pt x="1772923" y="465926"/>
                </a:cubicBezTo>
                <a:cubicBezTo>
                  <a:pt x="1721276" y="423593"/>
                  <a:pt x="1551096" y="441373"/>
                  <a:pt x="1513843" y="394806"/>
                </a:cubicBezTo>
                <a:cubicBezTo>
                  <a:pt x="1476590" y="348239"/>
                  <a:pt x="1593430" y="244946"/>
                  <a:pt x="1549403" y="186526"/>
                </a:cubicBezTo>
                <a:cubicBezTo>
                  <a:pt x="1505376" y="128106"/>
                  <a:pt x="1315723" y="73073"/>
                  <a:pt x="1249683" y="44286"/>
                </a:cubicBezTo>
                <a:cubicBezTo>
                  <a:pt x="1183643" y="15499"/>
                  <a:pt x="1203116" y="-20061"/>
                  <a:pt x="1153163" y="13806"/>
                </a:cubicBezTo>
                <a:cubicBezTo>
                  <a:pt x="1103210" y="47673"/>
                  <a:pt x="993143" y="194993"/>
                  <a:pt x="949963" y="247486"/>
                </a:cubicBezTo>
                <a:cubicBezTo>
                  <a:pt x="906783" y="299979"/>
                  <a:pt x="911863" y="364326"/>
                  <a:pt x="868683" y="349086"/>
                </a:cubicBezTo>
                <a:close/>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reeform 4"/>
          <p:cNvSpPr/>
          <p:nvPr/>
        </p:nvSpPr>
        <p:spPr>
          <a:xfrm>
            <a:off x="3108595" y="1883280"/>
            <a:ext cx="5200762" cy="4346013"/>
          </a:xfrm>
          <a:custGeom>
            <a:avLst/>
            <a:gdLst>
              <a:gd name="connsiteX0" fmla="*/ 1129730 w 2705860"/>
              <a:gd name="connsiteY0" fmla="*/ 418275 h 1763220"/>
              <a:gd name="connsiteX1" fmla="*/ 1094170 w 2705860"/>
              <a:gd name="connsiteY1" fmla="*/ 362395 h 1763220"/>
              <a:gd name="connsiteX2" fmla="*/ 977330 w 2705860"/>
              <a:gd name="connsiteY2" fmla="*/ 250635 h 1763220"/>
              <a:gd name="connsiteX3" fmla="*/ 758890 w 2705860"/>
              <a:gd name="connsiteY3" fmla="*/ 204915 h 1763220"/>
              <a:gd name="connsiteX4" fmla="*/ 342330 w 2705860"/>
              <a:gd name="connsiteY4" fmla="*/ 306515 h 1763220"/>
              <a:gd name="connsiteX5" fmla="*/ 586170 w 2705860"/>
              <a:gd name="connsiteY5" fmla="*/ 428435 h 1763220"/>
              <a:gd name="connsiteX6" fmla="*/ 682690 w 2705860"/>
              <a:gd name="connsiteY6" fmla="*/ 575755 h 1763220"/>
              <a:gd name="connsiteX7" fmla="*/ 327090 w 2705860"/>
              <a:gd name="connsiteY7" fmla="*/ 631635 h 1763220"/>
              <a:gd name="connsiteX8" fmla="*/ 1970 w 2705860"/>
              <a:gd name="connsiteY8" fmla="*/ 809435 h 1763220"/>
              <a:gd name="connsiteX9" fmla="*/ 200090 w 2705860"/>
              <a:gd name="connsiteY9" fmla="*/ 829755 h 1763220"/>
              <a:gd name="connsiteX10" fmla="*/ 388050 w 2705860"/>
              <a:gd name="connsiteY10" fmla="*/ 1017715 h 1763220"/>
              <a:gd name="connsiteX11" fmla="*/ 621730 w 2705860"/>
              <a:gd name="connsiteY11" fmla="*/ 971995 h 1763220"/>
              <a:gd name="connsiteX12" fmla="*/ 596330 w 2705860"/>
              <a:gd name="connsiteY12" fmla="*/ 1134555 h 1763220"/>
              <a:gd name="connsiteX13" fmla="*/ 388050 w 2705860"/>
              <a:gd name="connsiteY13" fmla="*/ 1307275 h 1763220"/>
              <a:gd name="connsiteX14" fmla="*/ 464250 w 2705860"/>
              <a:gd name="connsiteY14" fmla="*/ 1444435 h 1763220"/>
              <a:gd name="connsiteX15" fmla="*/ 865570 w 2705860"/>
              <a:gd name="connsiteY15" fmla="*/ 1617155 h 1763220"/>
              <a:gd name="connsiteX16" fmla="*/ 1023050 w 2705860"/>
              <a:gd name="connsiteY16" fmla="*/ 1520635 h 1763220"/>
              <a:gd name="connsiteX17" fmla="*/ 1129730 w 2705860"/>
              <a:gd name="connsiteY17" fmla="*/ 1637475 h 1763220"/>
              <a:gd name="connsiteX18" fmla="*/ 1434530 w 2705860"/>
              <a:gd name="connsiteY18" fmla="*/ 1754315 h 1763220"/>
              <a:gd name="connsiteX19" fmla="*/ 1851090 w 2705860"/>
              <a:gd name="connsiteY19" fmla="*/ 1383475 h 1763220"/>
              <a:gd name="connsiteX20" fmla="*/ 1805370 w 2705860"/>
              <a:gd name="connsiteY20" fmla="*/ 1012635 h 1763220"/>
              <a:gd name="connsiteX21" fmla="*/ 2064450 w 2705860"/>
              <a:gd name="connsiteY21" fmla="*/ 987235 h 1763220"/>
              <a:gd name="connsiteX22" fmla="*/ 2277810 w 2705860"/>
              <a:gd name="connsiteY22" fmla="*/ 1109155 h 1763220"/>
              <a:gd name="connsiteX23" fmla="*/ 2704530 w 2705860"/>
              <a:gd name="connsiteY23" fmla="*/ 723075 h 1763220"/>
              <a:gd name="connsiteX24" fmla="*/ 2125410 w 2705860"/>
              <a:gd name="connsiteY24" fmla="*/ 377635 h 1763220"/>
              <a:gd name="connsiteX25" fmla="*/ 2287970 w 2705860"/>
              <a:gd name="connsiteY25" fmla="*/ 149035 h 1763220"/>
              <a:gd name="connsiteX26" fmla="*/ 1754570 w 2705860"/>
              <a:gd name="connsiteY26" fmla="*/ 1715 h 1763220"/>
              <a:gd name="connsiteX27" fmla="*/ 1846010 w 2705860"/>
              <a:gd name="connsiteY27" fmla="*/ 245555 h 1763220"/>
              <a:gd name="connsiteX28" fmla="*/ 1475170 w 2705860"/>
              <a:gd name="connsiteY28" fmla="*/ 194755 h 1763220"/>
              <a:gd name="connsiteX29" fmla="*/ 1256730 w 2705860"/>
              <a:gd name="connsiteY29" fmla="*/ 453835 h 1763220"/>
              <a:gd name="connsiteX30" fmla="*/ 1129730 w 2705860"/>
              <a:gd name="connsiteY30" fmla="*/ 418275 h 176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705860" h="1763220">
                <a:moveTo>
                  <a:pt x="1129730" y="418275"/>
                </a:moveTo>
                <a:cubicBezTo>
                  <a:pt x="1102637" y="403035"/>
                  <a:pt x="1119570" y="390335"/>
                  <a:pt x="1094170" y="362395"/>
                </a:cubicBezTo>
                <a:cubicBezTo>
                  <a:pt x="1068770" y="334455"/>
                  <a:pt x="1033210" y="276882"/>
                  <a:pt x="977330" y="250635"/>
                </a:cubicBezTo>
                <a:cubicBezTo>
                  <a:pt x="921450" y="224388"/>
                  <a:pt x="864723" y="195602"/>
                  <a:pt x="758890" y="204915"/>
                </a:cubicBezTo>
                <a:cubicBezTo>
                  <a:pt x="653057" y="214228"/>
                  <a:pt x="371117" y="269262"/>
                  <a:pt x="342330" y="306515"/>
                </a:cubicBezTo>
                <a:cubicBezTo>
                  <a:pt x="313543" y="343768"/>
                  <a:pt x="529443" y="383562"/>
                  <a:pt x="586170" y="428435"/>
                </a:cubicBezTo>
                <a:cubicBezTo>
                  <a:pt x="642897" y="473308"/>
                  <a:pt x="725870" y="541888"/>
                  <a:pt x="682690" y="575755"/>
                </a:cubicBezTo>
                <a:cubicBezTo>
                  <a:pt x="639510" y="609622"/>
                  <a:pt x="440543" y="592688"/>
                  <a:pt x="327090" y="631635"/>
                </a:cubicBezTo>
                <a:cubicBezTo>
                  <a:pt x="213637" y="670582"/>
                  <a:pt x="23137" y="776415"/>
                  <a:pt x="1970" y="809435"/>
                </a:cubicBezTo>
                <a:cubicBezTo>
                  <a:pt x="-19197" y="842455"/>
                  <a:pt x="135743" y="795042"/>
                  <a:pt x="200090" y="829755"/>
                </a:cubicBezTo>
                <a:cubicBezTo>
                  <a:pt x="264437" y="864468"/>
                  <a:pt x="317777" y="994008"/>
                  <a:pt x="388050" y="1017715"/>
                </a:cubicBezTo>
                <a:cubicBezTo>
                  <a:pt x="458323" y="1041422"/>
                  <a:pt x="587017" y="952522"/>
                  <a:pt x="621730" y="971995"/>
                </a:cubicBezTo>
                <a:cubicBezTo>
                  <a:pt x="656443" y="991468"/>
                  <a:pt x="635277" y="1078675"/>
                  <a:pt x="596330" y="1134555"/>
                </a:cubicBezTo>
                <a:cubicBezTo>
                  <a:pt x="557383" y="1190435"/>
                  <a:pt x="410063" y="1255628"/>
                  <a:pt x="388050" y="1307275"/>
                </a:cubicBezTo>
                <a:cubicBezTo>
                  <a:pt x="366037" y="1358922"/>
                  <a:pt x="384663" y="1392788"/>
                  <a:pt x="464250" y="1444435"/>
                </a:cubicBezTo>
                <a:cubicBezTo>
                  <a:pt x="543837" y="1496082"/>
                  <a:pt x="772437" y="1604455"/>
                  <a:pt x="865570" y="1617155"/>
                </a:cubicBezTo>
                <a:cubicBezTo>
                  <a:pt x="958703" y="1629855"/>
                  <a:pt x="979023" y="1517248"/>
                  <a:pt x="1023050" y="1520635"/>
                </a:cubicBezTo>
                <a:cubicBezTo>
                  <a:pt x="1067077" y="1524022"/>
                  <a:pt x="1061150" y="1598528"/>
                  <a:pt x="1129730" y="1637475"/>
                </a:cubicBezTo>
                <a:cubicBezTo>
                  <a:pt x="1198310" y="1676422"/>
                  <a:pt x="1314303" y="1796648"/>
                  <a:pt x="1434530" y="1754315"/>
                </a:cubicBezTo>
                <a:cubicBezTo>
                  <a:pt x="1554757" y="1711982"/>
                  <a:pt x="1789283" y="1507088"/>
                  <a:pt x="1851090" y="1383475"/>
                </a:cubicBezTo>
                <a:cubicBezTo>
                  <a:pt x="1912897" y="1259862"/>
                  <a:pt x="1769810" y="1078675"/>
                  <a:pt x="1805370" y="1012635"/>
                </a:cubicBezTo>
                <a:cubicBezTo>
                  <a:pt x="1840930" y="946595"/>
                  <a:pt x="1985710" y="971148"/>
                  <a:pt x="2064450" y="987235"/>
                </a:cubicBezTo>
                <a:cubicBezTo>
                  <a:pt x="2143190" y="1003322"/>
                  <a:pt x="2171130" y="1153182"/>
                  <a:pt x="2277810" y="1109155"/>
                </a:cubicBezTo>
                <a:cubicBezTo>
                  <a:pt x="2384490" y="1065128"/>
                  <a:pt x="2729930" y="844995"/>
                  <a:pt x="2704530" y="723075"/>
                </a:cubicBezTo>
                <a:cubicBezTo>
                  <a:pt x="2679130" y="601155"/>
                  <a:pt x="2194837" y="473308"/>
                  <a:pt x="2125410" y="377635"/>
                </a:cubicBezTo>
                <a:cubicBezTo>
                  <a:pt x="2055983" y="281962"/>
                  <a:pt x="2349777" y="211688"/>
                  <a:pt x="2287970" y="149035"/>
                </a:cubicBezTo>
                <a:cubicBezTo>
                  <a:pt x="2226163" y="86382"/>
                  <a:pt x="1828230" y="-14372"/>
                  <a:pt x="1754570" y="1715"/>
                </a:cubicBezTo>
                <a:cubicBezTo>
                  <a:pt x="1680910" y="17802"/>
                  <a:pt x="1892577" y="213382"/>
                  <a:pt x="1846010" y="245555"/>
                </a:cubicBezTo>
                <a:cubicBezTo>
                  <a:pt x="1799443" y="277728"/>
                  <a:pt x="1573383" y="160042"/>
                  <a:pt x="1475170" y="194755"/>
                </a:cubicBezTo>
                <a:cubicBezTo>
                  <a:pt x="1376957" y="229468"/>
                  <a:pt x="1311763" y="414888"/>
                  <a:pt x="1256730" y="453835"/>
                </a:cubicBezTo>
                <a:cubicBezTo>
                  <a:pt x="1201697" y="492782"/>
                  <a:pt x="1156823" y="433515"/>
                  <a:pt x="1129730" y="418275"/>
                </a:cubicBezTo>
                <a:close/>
              </a:path>
            </a:pathLst>
          </a:cu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823750" y="3618037"/>
            <a:ext cx="1827744" cy="369332"/>
          </a:xfrm>
          <a:prstGeom prst="rect">
            <a:avLst/>
          </a:prstGeom>
          <a:noFill/>
        </p:spPr>
        <p:txBody>
          <a:bodyPr wrap="none" rtlCol="0">
            <a:spAutoFit/>
          </a:bodyPr>
          <a:lstStyle/>
          <a:p>
            <a:r>
              <a:rPr lang="en-US" dirty="0" smtClean="0">
                <a:solidFill>
                  <a:srgbClr val="0070C0"/>
                </a:solidFill>
                <a:latin typeface="AhnbergHand" charset="0"/>
                <a:ea typeface="AhnbergHand" charset="0"/>
                <a:cs typeface="AhnbergHand" charset="0"/>
              </a:rPr>
              <a:t>IPv6 Internet</a:t>
            </a:r>
            <a:endParaRPr lang="en-US" dirty="0">
              <a:solidFill>
                <a:srgbClr val="0070C0"/>
              </a:solidFill>
              <a:latin typeface="AhnbergHand" charset="0"/>
              <a:ea typeface="AhnbergHand" charset="0"/>
              <a:cs typeface="AhnbergHand" charset="0"/>
            </a:endParaRPr>
          </a:p>
        </p:txBody>
      </p:sp>
      <p:sp>
        <p:nvSpPr>
          <p:cNvPr id="13" name="TextBox 12"/>
          <p:cNvSpPr txBox="1"/>
          <p:nvPr/>
        </p:nvSpPr>
        <p:spPr>
          <a:xfrm>
            <a:off x="3284317" y="1003762"/>
            <a:ext cx="5368777" cy="584775"/>
          </a:xfrm>
          <a:prstGeom prst="rect">
            <a:avLst/>
          </a:prstGeom>
          <a:noFill/>
        </p:spPr>
        <p:txBody>
          <a:bodyPr wrap="none" rtlCol="0">
            <a:spAutoFit/>
          </a:bodyPr>
          <a:lstStyle/>
          <a:p>
            <a:r>
              <a:rPr lang="en-US" sz="3200" dirty="0" smtClean="0">
                <a:latin typeface="Powderfinger Type" charset="0"/>
                <a:ea typeface="Powderfinger Type" charset="0"/>
                <a:cs typeface="Powderfinger Type" charset="0"/>
              </a:rPr>
              <a:t>Phase </a:t>
            </a:r>
            <a:r>
              <a:rPr lang="en-US" sz="3200" dirty="0">
                <a:latin typeface="Powderfinger Type" charset="0"/>
                <a:ea typeface="Powderfinger Type" charset="0"/>
                <a:cs typeface="Powderfinger Type" charset="0"/>
              </a:rPr>
              <a:t>3</a:t>
            </a:r>
            <a:r>
              <a:rPr lang="en-US" sz="3200" dirty="0" smtClean="0">
                <a:latin typeface="Powderfinger Type" charset="0"/>
                <a:ea typeface="Powderfinger Type" charset="0"/>
                <a:cs typeface="Powderfinger Type" charset="0"/>
              </a:rPr>
              <a:t> </a:t>
            </a:r>
            <a:r>
              <a:rPr lang="mr-IN" sz="3200" dirty="0" smtClean="0">
                <a:latin typeface="Powderfinger Type" charset="0"/>
                <a:ea typeface="Powderfinger Type" charset="0"/>
                <a:cs typeface="Powderfinger Type" charset="0"/>
              </a:rPr>
              <a:t>–</a:t>
            </a:r>
            <a:r>
              <a:rPr lang="en-US" sz="3200" dirty="0" smtClean="0">
                <a:latin typeface="Powderfinger Type" charset="0"/>
                <a:ea typeface="Powderfinger Type" charset="0"/>
                <a:cs typeface="Powderfinger Type" charset="0"/>
              </a:rPr>
              <a:t> IPv4 Sunset</a:t>
            </a:r>
            <a:endParaRPr lang="en-US" sz="3200" dirty="0">
              <a:latin typeface="Powderfinger Type" charset="0"/>
              <a:ea typeface="Powderfinger Type" charset="0"/>
              <a:cs typeface="Powderfinger Type" charset="0"/>
            </a:endParaRPr>
          </a:p>
        </p:txBody>
      </p:sp>
      <p:grpSp>
        <p:nvGrpSpPr>
          <p:cNvPr id="3" name="Group 2"/>
          <p:cNvGrpSpPr/>
          <p:nvPr/>
        </p:nvGrpSpPr>
        <p:grpSpPr>
          <a:xfrm>
            <a:off x="8347201" y="2470628"/>
            <a:ext cx="1356076" cy="1166757"/>
            <a:chOff x="8347201" y="2470628"/>
            <a:chExt cx="1356076" cy="1166757"/>
          </a:xfrm>
        </p:grpSpPr>
        <p:sp>
          <p:nvSpPr>
            <p:cNvPr id="15" name="Freeform 14"/>
            <p:cNvSpPr/>
            <p:nvPr/>
          </p:nvSpPr>
          <p:spPr>
            <a:xfrm>
              <a:off x="8347201" y="2470628"/>
              <a:ext cx="1356076" cy="1166757"/>
            </a:xfrm>
            <a:custGeom>
              <a:avLst/>
              <a:gdLst>
                <a:gd name="connsiteX0" fmla="*/ 868683 w 1844919"/>
                <a:gd name="connsiteY0" fmla="*/ 349086 h 1245999"/>
                <a:gd name="connsiteX1" fmla="*/ 690883 w 1844919"/>
                <a:gd name="connsiteY1" fmla="*/ 156046 h 1245999"/>
                <a:gd name="connsiteX2" fmla="*/ 218443 w 1844919"/>
                <a:gd name="connsiteY2" fmla="*/ 354166 h 1245999"/>
                <a:gd name="connsiteX3" fmla="*/ 497843 w 1844919"/>
                <a:gd name="connsiteY3" fmla="*/ 460846 h 1245999"/>
                <a:gd name="connsiteX4" fmla="*/ 218443 w 1844919"/>
                <a:gd name="connsiteY4" fmla="*/ 465926 h 1245999"/>
                <a:gd name="connsiteX5" fmla="*/ 3 w 1844919"/>
                <a:gd name="connsiteY5" fmla="*/ 719926 h 1245999"/>
                <a:gd name="connsiteX6" fmla="*/ 213363 w 1844919"/>
                <a:gd name="connsiteY6" fmla="*/ 882486 h 1245999"/>
                <a:gd name="connsiteX7" fmla="*/ 447043 w 1844919"/>
                <a:gd name="connsiteY7" fmla="*/ 785966 h 1245999"/>
                <a:gd name="connsiteX8" fmla="*/ 284483 w 1844919"/>
                <a:gd name="connsiteY8" fmla="*/ 938366 h 1245999"/>
                <a:gd name="connsiteX9" fmla="*/ 396243 w 1844919"/>
                <a:gd name="connsiteY9" fmla="*/ 1161886 h 1245999"/>
                <a:gd name="connsiteX10" fmla="*/ 695963 w 1844919"/>
                <a:gd name="connsiteY10" fmla="*/ 1177126 h 1245999"/>
                <a:gd name="connsiteX11" fmla="*/ 746763 w 1844919"/>
                <a:gd name="connsiteY11" fmla="*/ 1039966 h 1245999"/>
                <a:gd name="connsiteX12" fmla="*/ 858523 w 1844919"/>
                <a:gd name="connsiteY12" fmla="*/ 1202526 h 1245999"/>
                <a:gd name="connsiteX13" fmla="*/ 1346203 w 1844919"/>
                <a:gd name="connsiteY13" fmla="*/ 1227926 h 1245999"/>
                <a:gd name="connsiteX14" fmla="*/ 1463043 w 1844919"/>
                <a:gd name="connsiteY14" fmla="*/ 963766 h 1245999"/>
                <a:gd name="connsiteX15" fmla="*/ 1310643 w 1844919"/>
                <a:gd name="connsiteY15" fmla="*/ 801206 h 1245999"/>
                <a:gd name="connsiteX16" fmla="*/ 1468123 w 1844919"/>
                <a:gd name="connsiteY16" fmla="*/ 902806 h 1245999"/>
                <a:gd name="connsiteX17" fmla="*/ 1823723 w 1844919"/>
                <a:gd name="connsiteY17" fmla="*/ 648806 h 1245999"/>
                <a:gd name="connsiteX18" fmla="*/ 1772923 w 1844919"/>
                <a:gd name="connsiteY18" fmla="*/ 465926 h 1245999"/>
                <a:gd name="connsiteX19" fmla="*/ 1513843 w 1844919"/>
                <a:gd name="connsiteY19" fmla="*/ 394806 h 1245999"/>
                <a:gd name="connsiteX20" fmla="*/ 1549403 w 1844919"/>
                <a:gd name="connsiteY20" fmla="*/ 186526 h 1245999"/>
                <a:gd name="connsiteX21" fmla="*/ 1249683 w 1844919"/>
                <a:gd name="connsiteY21" fmla="*/ 44286 h 1245999"/>
                <a:gd name="connsiteX22" fmla="*/ 1153163 w 1844919"/>
                <a:gd name="connsiteY22" fmla="*/ 13806 h 1245999"/>
                <a:gd name="connsiteX23" fmla="*/ 949963 w 1844919"/>
                <a:gd name="connsiteY23" fmla="*/ 247486 h 1245999"/>
                <a:gd name="connsiteX24" fmla="*/ 868683 w 1844919"/>
                <a:gd name="connsiteY24" fmla="*/ 349086 h 124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844919" h="1245999">
                  <a:moveTo>
                    <a:pt x="868683" y="349086"/>
                  </a:moveTo>
                  <a:cubicBezTo>
                    <a:pt x="825503" y="333846"/>
                    <a:pt x="799256" y="155199"/>
                    <a:pt x="690883" y="156046"/>
                  </a:cubicBezTo>
                  <a:cubicBezTo>
                    <a:pt x="582510" y="156893"/>
                    <a:pt x="250616" y="303366"/>
                    <a:pt x="218443" y="354166"/>
                  </a:cubicBezTo>
                  <a:cubicBezTo>
                    <a:pt x="186270" y="404966"/>
                    <a:pt x="497843" y="442219"/>
                    <a:pt x="497843" y="460846"/>
                  </a:cubicBezTo>
                  <a:cubicBezTo>
                    <a:pt x="497843" y="479473"/>
                    <a:pt x="301416" y="422746"/>
                    <a:pt x="218443" y="465926"/>
                  </a:cubicBezTo>
                  <a:cubicBezTo>
                    <a:pt x="135470" y="509106"/>
                    <a:pt x="850" y="650499"/>
                    <a:pt x="3" y="719926"/>
                  </a:cubicBezTo>
                  <a:cubicBezTo>
                    <a:pt x="-844" y="789353"/>
                    <a:pt x="138856" y="871479"/>
                    <a:pt x="213363" y="882486"/>
                  </a:cubicBezTo>
                  <a:cubicBezTo>
                    <a:pt x="287870" y="893493"/>
                    <a:pt x="435190" y="776653"/>
                    <a:pt x="447043" y="785966"/>
                  </a:cubicBezTo>
                  <a:cubicBezTo>
                    <a:pt x="458896" y="795279"/>
                    <a:pt x="292950" y="875713"/>
                    <a:pt x="284483" y="938366"/>
                  </a:cubicBezTo>
                  <a:cubicBezTo>
                    <a:pt x="276016" y="1001019"/>
                    <a:pt x="327663" y="1122093"/>
                    <a:pt x="396243" y="1161886"/>
                  </a:cubicBezTo>
                  <a:cubicBezTo>
                    <a:pt x="464823" y="1201679"/>
                    <a:pt x="637543" y="1197446"/>
                    <a:pt x="695963" y="1177126"/>
                  </a:cubicBezTo>
                  <a:cubicBezTo>
                    <a:pt x="754383" y="1156806"/>
                    <a:pt x="719670" y="1035733"/>
                    <a:pt x="746763" y="1039966"/>
                  </a:cubicBezTo>
                  <a:cubicBezTo>
                    <a:pt x="773856" y="1044199"/>
                    <a:pt x="758616" y="1171199"/>
                    <a:pt x="858523" y="1202526"/>
                  </a:cubicBezTo>
                  <a:cubicBezTo>
                    <a:pt x="958430" y="1233853"/>
                    <a:pt x="1245450" y="1267719"/>
                    <a:pt x="1346203" y="1227926"/>
                  </a:cubicBezTo>
                  <a:cubicBezTo>
                    <a:pt x="1446956" y="1188133"/>
                    <a:pt x="1468970" y="1034886"/>
                    <a:pt x="1463043" y="963766"/>
                  </a:cubicBezTo>
                  <a:cubicBezTo>
                    <a:pt x="1457116" y="892646"/>
                    <a:pt x="1309796" y="811366"/>
                    <a:pt x="1310643" y="801206"/>
                  </a:cubicBezTo>
                  <a:cubicBezTo>
                    <a:pt x="1311490" y="791046"/>
                    <a:pt x="1382610" y="928206"/>
                    <a:pt x="1468123" y="902806"/>
                  </a:cubicBezTo>
                  <a:cubicBezTo>
                    <a:pt x="1553636" y="877406"/>
                    <a:pt x="1772923" y="721619"/>
                    <a:pt x="1823723" y="648806"/>
                  </a:cubicBezTo>
                  <a:cubicBezTo>
                    <a:pt x="1874523" y="575993"/>
                    <a:pt x="1824570" y="508259"/>
                    <a:pt x="1772923" y="465926"/>
                  </a:cubicBezTo>
                  <a:cubicBezTo>
                    <a:pt x="1721276" y="423593"/>
                    <a:pt x="1551096" y="441373"/>
                    <a:pt x="1513843" y="394806"/>
                  </a:cubicBezTo>
                  <a:cubicBezTo>
                    <a:pt x="1476590" y="348239"/>
                    <a:pt x="1593430" y="244946"/>
                    <a:pt x="1549403" y="186526"/>
                  </a:cubicBezTo>
                  <a:cubicBezTo>
                    <a:pt x="1505376" y="128106"/>
                    <a:pt x="1315723" y="73073"/>
                    <a:pt x="1249683" y="44286"/>
                  </a:cubicBezTo>
                  <a:cubicBezTo>
                    <a:pt x="1183643" y="15499"/>
                    <a:pt x="1203116" y="-20061"/>
                    <a:pt x="1153163" y="13806"/>
                  </a:cubicBezTo>
                  <a:cubicBezTo>
                    <a:pt x="1103210" y="47673"/>
                    <a:pt x="993143" y="194993"/>
                    <a:pt x="949963" y="247486"/>
                  </a:cubicBezTo>
                  <a:cubicBezTo>
                    <a:pt x="906783" y="299979"/>
                    <a:pt x="911863" y="364326"/>
                    <a:pt x="868683" y="349086"/>
                  </a:cubicBezTo>
                  <a:close/>
                </a:path>
              </a:pathLst>
            </a:cu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15"/>
            <p:cNvSpPr/>
            <p:nvPr/>
          </p:nvSpPr>
          <p:spPr>
            <a:xfrm>
              <a:off x="8424433" y="2531762"/>
              <a:ext cx="1150462" cy="1095940"/>
            </a:xfrm>
            <a:custGeom>
              <a:avLst/>
              <a:gdLst>
                <a:gd name="connsiteX0" fmla="*/ 1129730 w 2705860"/>
                <a:gd name="connsiteY0" fmla="*/ 418275 h 1763220"/>
                <a:gd name="connsiteX1" fmla="*/ 1094170 w 2705860"/>
                <a:gd name="connsiteY1" fmla="*/ 362395 h 1763220"/>
                <a:gd name="connsiteX2" fmla="*/ 977330 w 2705860"/>
                <a:gd name="connsiteY2" fmla="*/ 250635 h 1763220"/>
                <a:gd name="connsiteX3" fmla="*/ 758890 w 2705860"/>
                <a:gd name="connsiteY3" fmla="*/ 204915 h 1763220"/>
                <a:gd name="connsiteX4" fmla="*/ 342330 w 2705860"/>
                <a:gd name="connsiteY4" fmla="*/ 306515 h 1763220"/>
                <a:gd name="connsiteX5" fmla="*/ 586170 w 2705860"/>
                <a:gd name="connsiteY5" fmla="*/ 428435 h 1763220"/>
                <a:gd name="connsiteX6" fmla="*/ 682690 w 2705860"/>
                <a:gd name="connsiteY6" fmla="*/ 575755 h 1763220"/>
                <a:gd name="connsiteX7" fmla="*/ 327090 w 2705860"/>
                <a:gd name="connsiteY7" fmla="*/ 631635 h 1763220"/>
                <a:gd name="connsiteX8" fmla="*/ 1970 w 2705860"/>
                <a:gd name="connsiteY8" fmla="*/ 809435 h 1763220"/>
                <a:gd name="connsiteX9" fmla="*/ 200090 w 2705860"/>
                <a:gd name="connsiteY9" fmla="*/ 829755 h 1763220"/>
                <a:gd name="connsiteX10" fmla="*/ 388050 w 2705860"/>
                <a:gd name="connsiteY10" fmla="*/ 1017715 h 1763220"/>
                <a:gd name="connsiteX11" fmla="*/ 621730 w 2705860"/>
                <a:gd name="connsiteY11" fmla="*/ 971995 h 1763220"/>
                <a:gd name="connsiteX12" fmla="*/ 596330 w 2705860"/>
                <a:gd name="connsiteY12" fmla="*/ 1134555 h 1763220"/>
                <a:gd name="connsiteX13" fmla="*/ 388050 w 2705860"/>
                <a:gd name="connsiteY13" fmla="*/ 1307275 h 1763220"/>
                <a:gd name="connsiteX14" fmla="*/ 464250 w 2705860"/>
                <a:gd name="connsiteY14" fmla="*/ 1444435 h 1763220"/>
                <a:gd name="connsiteX15" fmla="*/ 865570 w 2705860"/>
                <a:gd name="connsiteY15" fmla="*/ 1617155 h 1763220"/>
                <a:gd name="connsiteX16" fmla="*/ 1023050 w 2705860"/>
                <a:gd name="connsiteY16" fmla="*/ 1520635 h 1763220"/>
                <a:gd name="connsiteX17" fmla="*/ 1129730 w 2705860"/>
                <a:gd name="connsiteY17" fmla="*/ 1637475 h 1763220"/>
                <a:gd name="connsiteX18" fmla="*/ 1434530 w 2705860"/>
                <a:gd name="connsiteY18" fmla="*/ 1754315 h 1763220"/>
                <a:gd name="connsiteX19" fmla="*/ 1851090 w 2705860"/>
                <a:gd name="connsiteY19" fmla="*/ 1383475 h 1763220"/>
                <a:gd name="connsiteX20" fmla="*/ 1805370 w 2705860"/>
                <a:gd name="connsiteY20" fmla="*/ 1012635 h 1763220"/>
                <a:gd name="connsiteX21" fmla="*/ 2064450 w 2705860"/>
                <a:gd name="connsiteY21" fmla="*/ 987235 h 1763220"/>
                <a:gd name="connsiteX22" fmla="*/ 2277810 w 2705860"/>
                <a:gd name="connsiteY22" fmla="*/ 1109155 h 1763220"/>
                <a:gd name="connsiteX23" fmla="*/ 2704530 w 2705860"/>
                <a:gd name="connsiteY23" fmla="*/ 723075 h 1763220"/>
                <a:gd name="connsiteX24" fmla="*/ 2125410 w 2705860"/>
                <a:gd name="connsiteY24" fmla="*/ 377635 h 1763220"/>
                <a:gd name="connsiteX25" fmla="*/ 2287970 w 2705860"/>
                <a:gd name="connsiteY25" fmla="*/ 149035 h 1763220"/>
                <a:gd name="connsiteX26" fmla="*/ 1754570 w 2705860"/>
                <a:gd name="connsiteY26" fmla="*/ 1715 h 1763220"/>
                <a:gd name="connsiteX27" fmla="*/ 1846010 w 2705860"/>
                <a:gd name="connsiteY27" fmla="*/ 245555 h 1763220"/>
                <a:gd name="connsiteX28" fmla="*/ 1475170 w 2705860"/>
                <a:gd name="connsiteY28" fmla="*/ 194755 h 1763220"/>
                <a:gd name="connsiteX29" fmla="*/ 1256730 w 2705860"/>
                <a:gd name="connsiteY29" fmla="*/ 453835 h 1763220"/>
                <a:gd name="connsiteX30" fmla="*/ 1129730 w 2705860"/>
                <a:gd name="connsiteY30" fmla="*/ 418275 h 176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705860" h="1763220">
                  <a:moveTo>
                    <a:pt x="1129730" y="418275"/>
                  </a:moveTo>
                  <a:cubicBezTo>
                    <a:pt x="1102637" y="403035"/>
                    <a:pt x="1119570" y="390335"/>
                    <a:pt x="1094170" y="362395"/>
                  </a:cubicBezTo>
                  <a:cubicBezTo>
                    <a:pt x="1068770" y="334455"/>
                    <a:pt x="1033210" y="276882"/>
                    <a:pt x="977330" y="250635"/>
                  </a:cubicBezTo>
                  <a:cubicBezTo>
                    <a:pt x="921450" y="224388"/>
                    <a:pt x="864723" y="195602"/>
                    <a:pt x="758890" y="204915"/>
                  </a:cubicBezTo>
                  <a:cubicBezTo>
                    <a:pt x="653057" y="214228"/>
                    <a:pt x="371117" y="269262"/>
                    <a:pt x="342330" y="306515"/>
                  </a:cubicBezTo>
                  <a:cubicBezTo>
                    <a:pt x="313543" y="343768"/>
                    <a:pt x="529443" y="383562"/>
                    <a:pt x="586170" y="428435"/>
                  </a:cubicBezTo>
                  <a:cubicBezTo>
                    <a:pt x="642897" y="473308"/>
                    <a:pt x="725870" y="541888"/>
                    <a:pt x="682690" y="575755"/>
                  </a:cubicBezTo>
                  <a:cubicBezTo>
                    <a:pt x="639510" y="609622"/>
                    <a:pt x="440543" y="592688"/>
                    <a:pt x="327090" y="631635"/>
                  </a:cubicBezTo>
                  <a:cubicBezTo>
                    <a:pt x="213637" y="670582"/>
                    <a:pt x="23137" y="776415"/>
                    <a:pt x="1970" y="809435"/>
                  </a:cubicBezTo>
                  <a:cubicBezTo>
                    <a:pt x="-19197" y="842455"/>
                    <a:pt x="135743" y="795042"/>
                    <a:pt x="200090" y="829755"/>
                  </a:cubicBezTo>
                  <a:cubicBezTo>
                    <a:pt x="264437" y="864468"/>
                    <a:pt x="317777" y="994008"/>
                    <a:pt x="388050" y="1017715"/>
                  </a:cubicBezTo>
                  <a:cubicBezTo>
                    <a:pt x="458323" y="1041422"/>
                    <a:pt x="587017" y="952522"/>
                    <a:pt x="621730" y="971995"/>
                  </a:cubicBezTo>
                  <a:cubicBezTo>
                    <a:pt x="656443" y="991468"/>
                    <a:pt x="635277" y="1078675"/>
                    <a:pt x="596330" y="1134555"/>
                  </a:cubicBezTo>
                  <a:cubicBezTo>
                    <a:pt x="557383" y="1190435"/>
                    <a:pt x="410063" y="1255628"/>
                    <a:pt x="388050" y="1307275"/>
                  </a:cubicBezTo>
                  <a:cubicBezTo>
                    <a:pt x="366037" y="1358922"/>
                    <a:pt x="384663" y="1392788"/>
                    <a:pt x="464250" y="1444435"/>
                  </a:cubicBezTo>
                  <a:cubicBezTo>
                    <a:pt x="543837" y="1496082"/>
                    <a:pt x="772437" y="1604455"/>
                    <a:pt x="865570" y="1617155"/>
                  </a:cubicBezTo>
                  <a:cubicBezTo>
                    <a:pt x="958703" y="1629855"/>
                    <a:pt x="979023" y="1517248"/>
                    <a:pt x="1023050" y="1520635"/>
                  </a:cubicBezTo>
                  <a:cubicBezTo>
                    <a:pt x="1067077" y="1524022"/>
                    <a:pt x="1061150" y="1598528"/>
                    <a:pt x="1129730" y="1637475"/>
                  </a:cubicBezTo>
                  <a:cubicBezTo>
                    <a:pt x="1198310" y="1676422"/>
                    <a:pt x="1314303" y="1796648"/>
                    <a:pt x="1434530" y="1754315"/>
                  </a:cubicBezTo>
                  <a:cubicBezTo>
                    <a:pt x="1554757" y="1711982"/>
                    <a:pt x="1789283" y="1507088"/>
                    <a:pt x="1851090" y="1383475"/>
                  </a:cubicBezTo>
                  <a:cubicBezTo>
                    <a:pt x="1912897" y="1259862"/>
                    <a:pt x="1769810" y="1078675"/>
                    <a:pt x="1805370" y="1012635"/>
                  </a:cubicBezTo>
                  <a:cubicBezTo>
                    <a:pt x="1840930" y="946595"/>
                    <a:pt x="1985710" y="971148"/>
                    <a:pt x="2064450" y="987235"/>
                  </a:cubicBezTo>
                  <a:cubicBezTo>
                    <a:pt x="2143190" y="1003322"/>
                    <a:pt x="2171130" y="1153182"/>
                    <a:pt x="2277810" y="1109155"/>
                  </a:cubicBezTo>
                  <a:cubicBezTo>
                    <a:pt x="2384490" y="1065128"/>
                    <a:pt x="2729930" y="844995"/>
                    <a:pt x="2704530" y="723075"/>
                  </a:cubicBezTo>
                  <a:cubicBezTo>
                    <a:pt x="2679130" y="601155"/>
                    <a:pt x="2194837" y="473308"/>
                    <a:pt x="2125410" y="377635"/>
                  </a:cubicBezTo>
                  <a:cubicBezTo>
                    <a:pt x="2055983" y="281962"/>
                    <a:pt x="2349777" y="211688"/>
                    <a:pt x="2287970" y="149035"/>
                  </a:cubicBezTo>
                  <a:cubicBezTo>
                    <a:pt x="2226163" y="86382"/>
                    <a:pt x="1828230" y="-14372"/>
                    <a:pt x="1754570" y="1715"/>
                  </a:cubicBezTo>
                  <a:cubicBezTo>
                    <a:pt x="1680910" y="17802"/>
                    <a:pt x="1892577" y="213382"/>
                    <a:pt x="1846010" y="245555"/>
                  </a:cubicBezTo>
                  <a:cubicBezTo>
                    <a:pt x="1799443" y="277728"/>
                    <a:pt x="1573383" y="160042"/>
                    <a:pt x="1475170" y="194755"/>
                  </a:cubicBezTo>
                  <a:cubicBezTo>
                    <a:pt x="1376957" y="229468"/>
                    <a:pt x="1311763" y="414888"/>
                    <a:pt x="1256730" y="453835"/>
                  </a:cubicBezTo>
                  <a:cubicBezTo>
                    <a:pt x="1201697" y="492782"/>
                    <a:pt x="1156823" y="433515"/>
                    <a:pt x="1129730" y="418275"/>
                  </a:cubicBezTo>
                  <a:close/>
                </a:path>
              </a:pathLst>
            </a:cu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extBox 19"/>
          <p:cNvSpPr txBox="1"/>
          <p:nvPr/>
        </p:nvSpPr>
        <p:spPr>
          <a:xfrm>
            <a:off x="8999665" y="3987369"/>
            <a:ext cx="2533968" cy="646331"/>
          </a:xfrm>
          <a:prstGeom prst="rect">
            <a:avLst/>
          </a:prstGeom>
          <a:noFill/>
        </p:spPr>
        <p:txBody>
          <a:bodyPr wrap="square" rtlCol="0">
            <a:spAutoFit/>
          </a:bodyPr>
          <a:lstStyle/>
          <a:p>
            <a:r>
              <a:rPr lang="en-US" dirty="0" smtClean="0">
                <a:solidFill>
                  <a:srgbClr val="C00000"/>
                </a:solidFill>
                <a:latin typeface="AhnbergHand" charset="0"/>
                <a:ea typeface="AhnbergHand" charset="0"/>
                <a:cs typeface="AhnbergHand" charset="0"/>
              </a:rPr>
              <a:t>Edge </a:t>
            </a:r>
            <a:r>
              <a:rPr lang="en-US" dirty="0" smtClean="0">
                <a:solidFill>
                  <a:srgbClr val="C00000"/>
                </a:solidFill>
                <a:latin typeface="AhnbergHand" charset="0"/>
                <a:ea typeface="AhnbergHand" charset="0"/>
                <a:cs typeface="AhnbergHand" charset="0"/>
              </a:rPr>
              <a:t>Dual-Stack </a:t>
            </a:r>
            <a:r>
              <a:rPr lang="en-US" dirty="0" smtClean="0">
                <a:solidFill>
                  <a:srgbClr val="C00000"/>
                </a:solidFill>
                <a:latin typeface="AhnbergHand" charset="0"/>
                <a:ea typeface="AhnbergHand" charset="0"/>
                <a:cs typeface="AhnbergHand" charset="0"/>
              </a:rPr>
              <a:t>Networks</a:t>
            </a:r>
            <a:endParaRPr lang="en-US" dirty="0">
              <a:solidFill>
                <a:srgbClr val="C00000"/>
              </a:solidFill>
              <a:latin typeface="AhnbergHand" charset="0"/>
              <a:ea typeface="AhnbergHand" charset="0"/>
              <a:cs typeface="AhnbergHand" charset="0"/>
            </a:endParaRPr>
          </a:p>
        </p:txBody>
      </p:sp>
      <p:sp>
        <p:nvSpPr>
          <p:cNvPr id="21" name="Freeform 20"/>
          <p:cNvSpPr/>
          <p:nvPr/>
        </p:nvSpPr>
        <p:spPr>
          <a:xfrm>
            <a:off x="3218688" y="2511552"/>
            <a:ext cx="5145024" cy="585981"/>
          </a:xfrm>
          <a:custGeom>
            <a:avLst/>
            <a:gdLst>
              <a:gd name="connsiteX0" fmla="*/ 0 w 5145024"/>
              <a:gd name="connsiteY0" fmla="*/ 0 h 585981"/>
              <a:gd name="connsiteX1" fmla="*/ 1328928 w 5145024"/>
              <a:gd name="connsiteY1" fmla="*/ 524256 h 585981"/>
              <a:gd name="connsiteX2" fmla="*/ 2743200 w 5145024"/>
              <a:gd name="connsiteY2" fmla="*/ 560832 h 585981"/>
              <a:gd name="connsiteX3" fmla="*/ 4559808 w 5145024"/>
              <a:gd name="connsiteY3" fmla="*/ 390144 h 585981"/>
              <a:gd name="connsiteX4" fmla="*/ 5145024 w 5145024"/>
              <a:gd name="connsiteY4" fmla="*/ 499872 h 5859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45024" h="585981">
                <a:moveTo>
                  <a:pt x="0" y="0"/>
                </a:moveTo>
                <a:cubicBezTo>
                  <a:pt x="435864" y="215392"/>
                  <a:pt x="871728" y="430784"/>
                  <a:pt x="1328928" y="524256"/>
                </a:cubicBezTo>
                <a:cubicBezTo>
                  <a:pt x="1786128" y="617728"/>
                  <a:pt x="2204720" y="583184"/>
                  <a:pt x="2743200" y="560832"/>
                </a:cubicBezTo>
                <a:cubicBezTo>
                  <a:pt x="3281680" y="538480"/>
                  <a:pt x="4159504" y="400304"/>
                  <a:pt x="4559808" y="390144"/>
                </a:cubicBezTo>
                <a:cubicBezTo>
                  <a:pt x="4960112" y="379984"/>
                  <a:pt x="5052568" y="439928"/>
                  <a:pt x="5145024" y="499872"/>
                </a:cubicBezTo>
              </a:path>
            </a:pathLst>
          </a:cu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22"/>
          <p:cNvSpPr/>
          <p:nvPr/>
        </p:nvSpPr>
        <p:spPr>
          <a:xfrm>
            <a:off x="3508124" y="3328416"/>
            <a:ext cx="4843396" cy="2149762"/>
          </a:xfrm>
          <a:custGeom>
            <a:avLst/>
            <a:gdLst>
              <a:gd name="connsiteX0" fmla="*/ 15364 w 4843396"/>
              <a:gd name="connsiteY0" fmla="*/ 2121408 h 2149762"/>
              <a:gd name="connsiteX1" fmla="*/ 64132 w 4843396"/>
              <a:gd name="connsiteY1" fmla="*/ 2060448 h 2149762"/>
              <a:gd name="connsiteX2" fmla="*/ 527428 w 4843396"/>
              <a:gd name="connsiteY2" fmla="*/ 1377696 h 2149762"/>
              <a:gd name="connsiteX3" fmla="*/ 1636900 w 4843396"/>
              <a:gd name="connsiteY3" fmla="*/ 1267968 h 2149762"/>
              <a:gd name="connsiteX4" fmla="*/ 3538852 w 4843396"/>
              <a:gd name="connsiteY4" fmla="*/ 499872 h 2149762"/>
              <a:gd name="connsiteX5" fmla="*/ 4843396 w 4843396"/>
              <a:gd name="connsiteY5" fmla="*/ 0 h 2149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43396" h="2149762">
                <a:moveTo>
                  <a:pt x="15364" y="2121408"/>
                </a:moveTo>
                <a:cubicBezTo>
                  <a:pt x="-2924" y="2152904"/>
                  <a:pt x="-21212" y="2184400"/>
                  <a:pt x="64132" y="2060448"/>
                </a:cubicBezTo>
                <a:cubicBezTo>
                  <a:pt x="149476" y="1936496"/>
                  <a:pt x="265300" y="1509776"/>
                  <a:pt x="527428" y="1377696"/>
                </a:cubicBezTo>
                <a:cubicBezTo>
                  <a:pt x="789556" y="1245616"/>
                  <a:pt x="1134996" y="1414272"/>
                  <a:pt x="1636900" y="1267968"/>
                </a:cubicBezTo>
                <a:cubicBezTo>
                  <a:pt x="2138804" y="1121664"/>
                  <a:pt x="3004436" y="711200"/>
                  <a:pt x="3538852" y="499872"/>
                </a:cubicBezTo>
                <a:cubicBezTo>
                  <a:pt x="4073268" y="288544"/>
                  <a:pt x="4843396" y="0"/>
                  <a:pt x="4843396" y="0"/>
                </a:cubicBezTo>
              </a:path>
            </a:pathLst>
          </a:cu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7564070" y="5317367"/>
            <a:ext cx="3849131" cy="646331"/>
          </a:xfrm>
          <a:prstGeom prst="rect">
            <a:avLst/>
          </a:prstGeom>
          <a:noFill/>
        </p:spPr>
        <p:txBody>
          <a:bodyPr wrap="none" rtlCol="0">
            <a:spAutoFit/>
          </a:bodyPr>
          <a:lstStyle/>
          <a:p>
            <a:r>
              <a:rPr lang="en-US" dirty="0" smtClean="0">
                <a:latin typeface="AhnbergHand" charset="0"/>
                <a:ea typeface="AhnbergHand" charset="0"/>
                <a:cs typeface="AhnbergHand" charset="0"/>
              </a:rPr>
              <a:t>IPv4 networks interconnect by</a:t>
            </a:r>
          </a:p>
          <a:p>
            <a:r>
              <a:rPr lang="en-US" dirty="0" smtClean="0">
                <a:latin typeface="AhnbergHand" charset="0"/>
                <a:ea typeface="AhnbergHand" charset="0"/>
                <a:cs typeface="AhnbergHand" charset="0"/>
              </a:rPr>
              <a:t>IPv4-over-IPv6 tunnels</a:t>
            </a:r>
            <a:endParaRPr lang="en-US" dirty="0">
              <a:latin typeface="AhnbergHand" charset="0"/>
              <a:ea typeface="AhnbergHand" charset="0"/>
              <a:cs typeface="AhnbergHand" charset="0"/>
            </a:endParaRPr>
          </a:p>
        </p:txBody>
      </p:sp>
      <p:grpSp>
        <p:nvGrpSpPr>
          <p:cNvPr id="22" name="Group 21"/>
          <p:cNvGrpSpPr/>
          <p:nvPr/>
        </p:nvGrpSpPr>
        <p:grpSpPr>
          <a:xfrm>
            <a:off x="2075567" y="1745646"/>
            <a:ext cx="1356076" cy="1166757"/>
            <a:chOff x="8347201" y="2470628"/>
            <a:chExt cx="1356076" cy="1166757"/>
          </a:xfrm>
        </p:grpSpPr>
        <p:sp>
          <p:nvSpPr>
            <p:cNvPr id="25" name="Freeform 24"/>
            <p:cNvSpPr/>
            <p:nvPr/>
          </p:nvSpPr>
          <p:spPr>
            <a:xfrm>
              <a:off x="8347201" y="2470628"/>
              <a:ext cx="1356076" cy="1166757"/>
            </a:xfrm>
            <a:custGeom>
              <a:avLst/>
              <a:gdLst>
                <a:gd name="connsiteX0" fmla="*/ 868683 w 1844919"/>
                <a:gd name="connsiteY0" fmla="*/ 349086 h 1245999"/>
                <a:gd name="connsiteX1" fmla="*/ 690883 w 1844919"/>
                <a:gd name="connsiteY1" fmla="*/ 156046 h 1245999"/>
                <a:gd name="connsiteX2" fmla="*/ 218443 w 1844919"/>
                <a:gd name="connsiteY2" fmla="*/ 354166 h 1245999"/>
                <a:gd name="connsiteX3" fmla="*/ 497843 w 1844919"/>
                <a:gd name="connsiteY3" fmla="*/ 460846 h 1245999"/>
                <a:gd name="connsiteX4" fmla="*/ 218443 w 1844919"/>
                <a:gd name="connsiteY4" fmla="*/ 465926 h 1245999"/>
                <a:gd name="connsiteX5" fmla="*/ 3 w 1844919"/>
                <a:gd name="connsiteY5" fmla="*/ 719926 h 1245999"/>
                <a:gd name="connsiteX6" fmla="*/ 213363 w 1844919"/>
                <a:gd name="connsiteY6" fmla="*/ 882486 h 1245999"/>
                <a:gd name="connsiteX7" fmla="*/ 447043 w 1844919"/>
                <a:gd name="connsiteY7" fmla="*/ 785966 h 1245999"/>
                <a:gd name="connsiteX8" fmla="*/ 284483 w 1844919"/>
                <a:gd name="connsiteY8" fmla="*/ 938366 h 1245999"/>
                <a:gd name="connsiteX9" fmla="*/ 396243 w 1844919"/>
                <a:gd name="connsiteY9" fmla="*/ 1161886 h 1245999"/>
                <a:gd name="connsiteX10" fmla="*/ 695963 w 1844919"/>
                <a:gd name="connsiteY10" fmla="*/ 1177126 h 1245999"/>
                <a:gd name="connsiteX11" fmla="*/ 746763 w 1844919"/>
                <a:gd name="connsiteY11" fmla="*/ 1039966 h 1245999"/>
                <a:gd name="connsiteX12" fmla="*/ 858523 w 1844919"/>
                <a:gd name="connsiteY12" fmla="*/ 1202526 h 1245999"/>
                <a:gd name="connsiteX13" fmla="*/ 1346203 w 1844919"/>
                <a:gd name="connsiteY13" fmla="*/ 1227926 h 1245999"/>
                <a:gd name="connsiteX14" fmla="*/ 1463043 w 1844919"/>
                <a:gd name="connsiteY14" fmla="*/ 963766 h 1245999"/>
                <a:gd name="connsiteX15" fmla="*/ 1310643 w 1844919"/>
                <a:gd name="connsiteY15" fmla="*/ 801206 h 1245999"/>
                <a:gd name="connsiteX16" fmla="*/ 1468123 w 1844919"/>
                <a:gd name="connsiteY16" fmla="*/ 902806 h 1245999"/>
                <a:gd name="connsiteX17" fmla="*/ 1823723 w 1844919"/>
                <a:gd name="connsiteY17" fmla="*/ 648806 h 1245999"/>
                <a:gd name="connsiteX18" fmla="*/ 1772923 w 1844919"/>
                <a:gd name="connsiteY18" fmla="*/ 465926 h 1245999"/>
                <a:gd name="connsiteX19" fmla="*/ 1513843 w 1844919"/>
                <a:gd name="connsiteY19" fmla="*/ 394806 h 1245999"/>
                <a:gd name="connsiteX20" fmla="*/ 1549403 w 1844919"/>
                <a:gd name="connsiteY20" fmla="*/ 186526 h 1245999"/>
                <a:gd name="connsiteX21" fmla="*/ 1249683 w 1844919"/>
                <a:gd name="connsiteY21" fmla="*/ 44286 h 1245999"/>
                <a:gd name="connsiteX22" fmla="*/ 1153163 w 1844919"/>
                <a:gd name="connsiteY22" fmla="*/ 13806 h 1245999"/>
                <a:gd name="connsiteX23" fmla="*/ 949963 w 1844919"/>
                <a:gd name="connsiteY23" fmla="*/ 247486 h 1245999"/>
                <a:gd name="connsiteX24" fmla="*/ 868683 w 1844919"/>
                <a:gd name="connsiteY24" fmla="*/ 349086 h 124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844919" h="1245999">
                  <a:moveTo>
                    <a:pt x="868683" y="349086"/>
                  </a:moveTo>
                  <a:cubicBezTo>
                    <a:pt x="825503" y="333846"/>
                    <a:pt x="799256" y="155199"/>
                    <a:pt x="690883" y="156046"/>
                  </a:cubicBezTo>
                  <a:cubicBezTo>
                    <a:pt x="582510" y="156893"/>
                    <a:pt x="250616" y="303366"/>
                    <a:pt x="218443" y="354166"/>
                  </a:cubicBezTo>
                  <a:cubicBezTo>
                    <a:pt x="186270" y="404966"/>
                    <a:pt x="497843" y="442219"/>
                    <a:pt x="497843" y="460846"/>
                  </a:cubicBezTo>
                  <a:cubicBezTo>
                    <a:pt x="497843" y="479473"/>
                    <a:pt x="301416" y="422746"/>
                    <a:pt x="218443" y="465926"/>
                  </a:cubicBezTo>
                  <a:cubicBezTo>
                    <a:pt x="135470" y="509106"/>
                    <a:pt x="850" y="650499"/>
                    <a:pt x="3" y="719926"/>
                  </a:cubicBezTo>
                  <a:cubicBezTo>
                    <a:pt x="-844" y="789353"/>
                    <a:pt x="138856" y="871479"/>
                    <a:pt x="213363" y="882486"/>
                  </a:cubicBezTo>
                  <a:cubicBezTo>
                    <a:pt x="287870" y="893493"/>
                    <a:pt x="435190" y="776653"/>
                    <a:pt x="447043" y="785966"/>
                  </a:cubicBezTo>
                  <a:cubicBezTo>
                    <a:pt x="458896" y="795279"/>
                    <a:pt x="292950" y="875713"/>
                    <a:pt x="284483" y="938366"/>
                  </a:cubicBezTo>
                  <a:cubicBezTo>
                    <a:pt x="276016" y="1001019"/>
                    <a:pt x="327663" y="1122093"/>
                    <a:pt x="396243" y="1161886"/>
                  </a:cubicBezTo>
                  <a:cubicBezTo>
                    <a:pt x="464823" y="1201679"/>
                    <a:pt x="637543" y="1197446"/>
                    <a:pt x="695963" y="1177126"/>
                  </a:cubicBezTo>
                  <a:cubicBezTo>
                    <a:pt x="754383" y="1156806"/>
                    <a:pt x="719670" y="1035733"/>
                    <a:pt x="746763" y="1039966"/>
                  </a:cubicBezTo>
                  <a:cubicBezTo>
                    <a:pt x="773856" y="1044199"/>
                    <a:pt x="758616" y="1171199"/>
                    <a:pt x="858523" y="1202526"/>
                  </a:cubicBezTo>
                  <a:cubicBezTo>
                    <a:pt x="958430" y="1233853"/>
                    <a:pt x="1245450" y="1267719"/>
                    <a:pt x="1346203" y="1227926"/>
                  </a:cubicBezTo>
                  <a:cubicBezTo>
                    <a:pt x="1446956" y="1188133"/>
                    <a:pt x="1468970" y="1034886"/>
                    <a:pt x="1463043" y="963766"/>
                  </a:cubicBezTo>
                  <a:cubicBezTo>
                    <a:pt x="1457116" y="892646"/>
                    <a:pt x="1309796" y="811366"/>
                    <a:pt x="1310643" y="801206"/>
                  </a:cubicBezTo>
                  <a:cubicBezTo>
                    <a:pt x="1311490" y="791046"/>
                    <a:pt x="1382610" y="928206"/>
                    <a:pt x="1468123" y="902806"/>
                  </a:cubicBezTo>
                  <a:cubicBezTo>
                    <a:pt x="1553636" y="877406"/>
                    <a:pt x="1772923" y="721619"/>
                    <a:pt x="1823723" y="648806"/>
                  </a:cubicBezTo>
                  <a:cubicBezTo>
                    <a:pt x="1874523" y="575993"/>
                    <a:pt x="1824570" y="508259"/>
                    <a:pt x="1772923" y="465926"/>
                  </a:cubicBezTo>
                  <a:cubicBezTo>
                    <a:pt x="1721276" y="423593"/>
                    <a:pt x="1551096" y="441373"/>
                    <a:pt x="1513843" y="394806"/>
                  </a:cubicBezTo>
                  <a:cubicBezTo>
                    <a:pt x="1476590" y="348239"/>
                    <a:pt x="1593430" y="244946"/>
                    <a:pt x="1549403" y="186526"/>
                  </a:cubicBezTo>
                  <a:cubicBezTo>
                    <a:pt x="1505376" y="128106"/>
                    <a:pt x="1315723" y="73073"/>
                    <a:pt x="1249683" y="44286"/>
                  </a:cubicBezTo>
                  <a:cubicBezTo>
                    <a:pt x="1183643" y="15499"/>
                    <a:pt x="1203116" y="-20061"/>
                    <a:pt x="1153163" y="13806"/>
                  </a:cubicBezTo>
                  <a:cubicBezTo>
                    <a:pt x="1103210" y="47673"/>
                    <a:pt x="993143" y="194993"/>
                    <a:pt x="949963" y="247486"/>
                  </a:cubicBezTo>
                  <a:cubicBezTo>
                    <a:pt x="906783" y="299979"/>
                    <a:pt x="911863" y="364326"/>
                    <a:pt x="868683" y="349086"/>
                  </a:cubicBezTo>
                  <a:close/>
                </a:path>
              </a:pathLst>
            </a:cu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25"/>
            <p:cNvSpPr/>
            <p:nvPr/>
          </p:nvSpPr>
          <p:spPr>
            <a:xfrm>
              <a:off x="8424433" y="2531762"/>
              <a:ext cx="1150462" cy="1095940"/>
            </a:xfrm>
            <a:custGeom>
              <a:avLst/>
              <a:gdLst>
                <a:gd name="connsiteX0" fmla="*/ 1129730 w 2705860"/>
                <a:gd name="connsiteY0" fmla="*/ 418275 h 1763220"/>
                <a:gd name="connsiteX1" fmla="*/ 1094170 w 2705860"/>
                <a:gd name="connsiteY1" fmla="*/ 362395 h 1763220"/>
                <a:gd name="connsiteX2" fmla="*/ 977330 w 2705860"/>
                <a:gd name="connsiteY2" fmla="*/ 250635 h 1763220"/>
                <a:gd name="connsiteX3" fmla="*/ 758890 w 2705860"/>
                <a:gd name="connsiteY3" fmla="*/ 204915 h 1763220"/>
                <a:gd name="connsiteX4" fmla="*/ 342330 w 2705860"/>
                <a:gd name="connsiteY4" fmla="*/ 306515 h 1763220"/>
                <a:gd name="connsiteX5" fmla="*/ 586170 w 2705860"/>
                <a:gd name="connsiteY5" fmla="*/ 428435 h 1763220"/>
                <a:gd name="connsiteX6" fmla="*/ 682690 w 2705860"/>
                <a:gd name="connsiteY6" fmla="*/ 575755 h 1763220"/>
                <a:gd name="connsiteX7" fmla="*/ 327090 w 2705860"/>
                <a:gd name="connsiteY7" fmla="*/ 631635 h 1763220"/>
                <a:gd name="connsiteX8" fmla="*/ 1970 w 2705860"/>
                <a:gd name="connsiteY8" fmla="*/ 809435 h 1763220"/>
                <a:gd name="connsiteX9" fmla="*/ 200090 w 2705860"/>
                <a:gd name="connsiteY9" fmla="*/ 829755 h 1763220"/>
                <a:gd name="connsiteX10" fmla="*/ 388050 w 2705860"/>
                <a:gd name="connsiteY10" fmla="*/ 1017715 h 1763220"/>
                <a:gd name="connsiteX11" fmla="*/ 621730 w 2705860"/>
                <a:gd name="connsiteY11" fmla="*/ 971995 h 1763220"/>
                <a:gd name="connsiteX12" fmla="*/ 596330 w 2705860"/>
                <a:gd name="connsiteY12" fmla="*/ 1134555 h 1763220"/>
                <a:gd name="connsiteX13" fmla="*/ 388050 w 2705860"/>
                <a:gd name="connsiteY13" fmla="*/ 1307275 h 1763220"/>
                <a:gd name="connsiteX14" fmla="*/ 464250 w 2705860"/>
                <a:gd name="connsiteY14" fmla="*/ 1444435 h 1763220"/>
                <a:gd name="connsiteX15" fmla="*/ 865570 w 2705860"/>
                <a:gd name="connsiteY15" fmla="*/ 1617155 h 1763220"/>
                <a:gd name="connsiteX16" fmla="*/ 1023050 w 2705860"/>
                <a:gd name="connsiteY16" fmla="*/ 1520635 h 1763220"/>
                <a:gd name="connsiteX17" fmla="*/ 1129730 w 2705860"/>
                <a:gd name="connsiteY17" fmla="*/ 1637475 h 1763220"/>
                <a:gd name="connsiteX18" fmla="*/ 1434530 w 2705860"/>
                <a:gd name="connsiteY18" fmla="*/ 1754315 h 1763220"/>
                <a:gd name="connsiteX19" fmla="*/ 1851090 w 2705860"/>
                <a:gd name="connsiteY19" fmla="*/ 1383475 h 1763220"/>
                <a:gd name="connsiteX20" fmla="*/ 1805370 w 2705860"/>
                <a:gd name="connsiteY20" fmla="*/ 1012635 h 1763220"/>
                <a:gd name="connsiteX21" fmla="*/ 2064450 w 2705860"/>
                <a:gd name="connsiteY21" fmla="*/ 987235 h 1763220"/>
                <a:gd name="connsiteX22" fmla="*/ 2277810 w 2705860"/>
                <a:gd name="connsiteY22" fmla="*/ 1109155 h 1763220"/>
                <a:gd name="connsiteX23" fmla="*/ 2704530 w 2705860"/>
                <a:gd name="connsiteY23" fmla="*/ 723075 h 1763220"/>
                <a:gd name="connsiteX24" fmla="*/ 2125410 w 2705860"/>
                <a:gd name="connsiteY24" fmla="*/ 377635 h 1763220"/>
                <a:gd name="connsiteX25" fmla="*/ 2287970 w 2705860"/>
                <a:gd name="connsiteY25" fmla="*/ 149035 h 1763220"/>
                <a:gd name="connsiteX26" fmla="*/ 1754570 w 2705860"/>
                <a:gd name="connsiteY26" fmla="*/ 1715 h 1763220"/>
                <a:gd name="connsiteX27" fmla="*/ 1846010 w 2705860"/>
                <a:gd name="connsiteY27" fmla="*/ 245555 h 1763220"/>
                <a:gd name="connsiteX28" fmla="*/ 1475170 w 2705860"/>
                <a:gd name="connsiteY28" fmla="*/ 194755 h 1763220"/>
                <a:gd name="connsiteX29" fmla="*/ 1256730 w 2705860"/>
                <a:gd name="connsiteY29" fmla="*/ 453835 h 1763220"/>
                <a:gd name="connsiteX30" fmla="*/ 1129730 w 2705860"/>
                <a:gd name="connsiteY30" fmla="*/ 418275 h 176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705860" h="1763220">
                  <a:moveTo>
                    <a:pt x="1129730" y="418275"/>
                  </a:moveTo>
                  <a:cubicBezTo>
                    <a:pt x="1102637" y="403035"/>
                    <a:pt x="1119570" y="390335"/>
                    <a:pt x="1094170" y="362395"/>
                  </a:cubicBezTo>
                  <a:cubicBezTo>
                    <a:pt x="1068770" y="334455"/>
                    <a:pt x="1033210" y="276882"/>
                    <a:pt x="977330" y="250635"/>
                  </a:cubicBezTo>
                  <a:cubicBezTo>
                    <a:pt x="921450" y="224388"/>
                    <a:pt x="864723" y="195602"/>
                    <a:pt x="758890" y="204915"/>
                  </a:cubicBezTo>
                  <a:cubicBezTo>
                    <a:pt x="653057" y="214228"/>
                    <a:pt x="371117" y="269262"/>
                    <a:pt x="342330" y="306515"/>
                  </a:cubicBezTo>
                  <a:cubicBezTo>
                    <a:pt x="313543" y="343768"/>
                    <a:pt x="529443" y="383562"/>
                    <a:pt x="586170" y="428435"/>
                  </a:cubicBezTo>
                  <a:cubicBezTo>
                    <a:pt x="642897" y="473308"/>
                    <a:pt x="725870" y="541888"/>
                    <a:pt x="682690" y="575755"/>
                  </a:cubicBezTo>
                  <a:cubicBezTo>
                    <a:pt x="639510" y="609622"/>
                    <a:pt x="440543" y="592688"/>
                    <a:pt x="327090" y="631635"/>
                  </a:cubicBezTo>
                  <a:cubicBezTo>
                    <a:pt x="213637" y="670582"/>
                    <a:pt x="23137" y="776415"/>
                    <a:pt x="1970" y="809435"/>
                  </a:cubicBezTo>
                  <a:cubicBezTo>
                    <a:pt x="-19197" y="842455"/>
                    <a:pt x="135743" y="795042"/>
                    <a:pt x="200090" y="829755"/>
                  </a:cubicBezTo>
                  <a:cubicBezTo>
                    <a:pt x="264437" y="864468"/>
                    <a:pt x="317777" y="994008"/>
                    <a:pt x="388050" y="1017715"/>
                  </a:cubicBezTo>
                  <a:cubicBezTo>
                    <a:pt x="458323" y="1041422"/>
                    <a:pt x="587017" y="952522"/>
                    <a:pt x="621730" y="971995"/>
                  </a:cubicBezTo>
                  <a:cubicBezTo>
                    <a:pt x="656443" y="991468"/>
                    <a:pt x="635277" y="1078675"/>
                    <a:pt x="596330" y="1134555"/>
                  </a:cubicBezTo>
                  <a:cubicBezTo>
                    <a:pt x="557383" y="1190435"/>
                    <a:pt x="410063" y="1255628"/>
                    <a:pt x="388050" y="1307275"/>
                  </a:cubicBezTo>
                  <a:cubicBezTo>
                    <a:pt x="366037" y="1358922"/>
                    <a:pt x="384663" y="1392788"/>
                    <a:pt x="464250" y="1444435"/>
                  </a:cubicBezTo>
                  <a:cubicBezTo>
                    <a:pt x="543837" y="1496082"/>
                    <a:pt x="772437" y="1604455"/>
                    <a:pt x="865570" y="1617155"/>
                  </a:cubicBezTo>
                  <a:cubicBezTo>
                    <a:pt x="958703" y="1629855"/>
                    <a:pt x="979023" y="1517248"/>
                    <a:pt x="1023050" y="1520635"/>
                  </a:cubicBezTo>
                  <a:cubicBezTo>
                    <a:pt x="1067077" y="1524022"/>
                    <a:pt x="1061150" y="1598528"/>
                    <a:pt x="1129730" y="1637475"/>
                  </a:cubicBezTo>
                  <a:cubicBezTo>
                    <a:pt x="1198310" y="1676422"/>
                    <a:pt x="1314303" y="1796648"/>
                    <a:pt x="1434530" y="1754315"/>
                  </a:cubicBezTo>
                  <a:cubicBezTo>
                    <a:pt x="1554757" y="1711982"/>
                    <a:pt x="1789283" y="1507088"/>
                    <a:pt x="1851090" y="1383475"/>
                  </a:cubicBezTo>
                  <a:cubicBezTo>
                    <a:pt x="1912897" y="1259862"/>
                    <a:pt x="1769810" y="1078675"/>
                    <a:pt x="1805370" y="1012635"/>
                  </a:cubicBezTo>
                  <a:cubicBezTo>
                    <a:pt x="1840930" y="946595"/>
                    <a:pt x="1985710" y="971148"/>
                    <a:pt x="2064450" y="987235"/>
                  </a:cubicBezTo>
                  <a:cubicBezTo>
                    <a:pt x="2143190" y="1003322"/>
                    <a:pt x="2171130" y="1153182"/>
                    <a:pt x="2277810" y="1109155"/>
                  </a:cubicBezTo>
                  <a:cubicBezTo>
                    <a:pt x="2384490" y="1065128"/>
                    <a:pt x="2729930" y="844995"/>
                    <a:pt x="2704530" y="723075"/>
                  </a:cubicBezTo>
                  <a:cubicBezTo>
                    <a:pt x="2679130" y="601155"/>
                    <a:pt x="2194837" y="473308"/>
                    <a:pt x="2125410" y="377635"/>
                  </a:cubicBezTo>
                  <a:cubicBezTo>
                    <a:pt x="2055983" y="281962"/>
                    <a:pt x="2349777" y="211688"/>
                    <a:pt x="2287970" y="149035"/>
                  </a:cubicBezTo>
                  <a:cubicBezTo>
                    <a:pt x="2226163" y="86382"/>
                    <a:pt x="1828230" y="-14372"/>
                    <a:pt x="1754570" y="1715"/>
                  </a:cubicBezTo>
                  <a:cubicBezTo>
                    <a:pt x="1680910" y="17802"/>
                    <a:pt x="1892577" y="213382"/>
                    <a:pt x="1846010" y="245555"/>
                  </a:cubicBezTo>
                  <a:cubicBezTo>
                    <a:pt x="1799443" y="277728"/>
                    <a:pt x="1573383" y="160042"/>
                    <a:pt x="1475170" y="194755"/>
                  </a:cubicBezTo>
                  <a:cubicBezTo>
                    <a:pt x="1376957" y="229468"/>
                    <a:pt x="1311763" y="414888"/>
                    <a:pt x="1256730" y="453835"/>
                  </a:cubicBezTo>
                  <a:cubicBezTo>
                    <a:pt x="1201697" y="492782"/>
                    <a:pt x="1156823" y="433515"/>
                    <a:pt x="1129730" y="418275"/>
                  </a:cubicBezTo>
                  <a:close/>
                </a:path>
              </a:pathLst>
            </a:cu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7" name="Group 26"/>
          <p:cNvGrpSpPr/>
          <p:nvPr/>
        </p:nvGrpSpPr>
        <p:grpSpPr>
          <a:xfrm>
            <a:off x="2178375" y="5032433"/>
            <a:ext cx="1356076" cy="1166757"/>
            <a:chOff x="8347201" y="2470628"/>
            <a:chExt cx="1356076" cy="1166757"/>
          </a:xfrm>
        </p:grpSpPr>
        <p:sp>
          <p:nvSpPr>
            <p:cNvPr id="28" name="Freeform 27"/>
            <p:cNvSpPr/>
            <p:nvPr/>
          </p:nvSpPr>
          <p:spPr>
            <a:xfrm>
              <a:off x="8347201" y="2470628"/>
              <a:ext cx="1356076" cy="1166757"/>
            </a:xfrm>
            <a:custGeom>
              <a:avLst/>
              <a:gdLst>
                <a:gd name="connsiteX0" fmla="*/ 868683 w 1844919"/>
                <a:gd name="connsiteY0" fmla="*/ 349086 h 1245999"/>
                <a:gd name="connsiteX1" fmla="*/ 690883 w 1844919"/>
                <a:gd name="connsiteY1" fmla="*/ 156046 h 1245999"/>
                <a:gd name="connsiteX2" fmla="*/ 218443 w 1844919"/>
                <a:gd name="connsiteY2" fmla="*/ 354166 h 1245999"/>
                <a:gd name="connsiteX3" fmla="*/ 497843 w 1844919"/>
                <a:gd name="connsiteY3" fmla="*/ 460846 h 1245999"/>
                <a:gd name="connsiteX4" fmla="*/ 218443 w 1844919"/>
                <a:gd name="connsiteY4" fmla="*/ 465926 h 1245999"/>
                <a:gd name="connsiteX5" fmla="*/ 3 w 1844919"/>
                <a:gd name="connsiteY5" fmla="*/ 719926 h 1245999"/>
                <a:gd name="connsiteX6" fmla="*/ 213363 w 1844919"/>
                <a:gd name="connsiteY6" fmla="*/ 882486 h 1245999"/>
                <a:gd name="connsiteX7" fmla="*/ 447043 w 1844919"/>
                <a:gd name="connsiteY7" fmla="*/ 785966 h 1245999"/>
                <a:gd name="connsiteX8" fmla="*/ 284483 w 1844919"/>
                <a:gd name="connsiteY8" fmla="*/ 938366 h 1245999"/>
                <a:gd name="connsiteX9" fmla="*/ 396243 w 1844919"/>
                <a:gd name="connsiteY9" fmla="*/ 1161886 h 1245999"/>
                <a:gd name="connsiteX10" fmla="*/ 695963 w 1844919"/>
                <a:gd name="connsiteY10" fmla="*/ 1177126 h 1245999"/>
                <a:gd name="connsiteX11" fmla="*/ 746763 w 1844919"/>
                <a:gd name="connsiteY11" fmla="*/ 1039966 h 1245999"/>
                <a:gd name="connsiteX12" fmla="*/ 858523 w 1844919"/>
                <a:gd name="connsiteY12" fmla="*/ 1202526 h 1245999"/>
                <a:gd name="connsiteX13" fmla="*/ 1346203 w 1844919"/>
                <a:gd name="connsiteY13" fmla="*/ 1227926 h 1245999"/>
                <a:gd name="connsiteX14" fmla="*/ 1463043 w 1844919"/>
                <a:gd name="connsiteY14" fmla="*/ 963766 h 1245999"/>
                <a:gd name="connsiteX15" fmla="*/ 1310643 w 1844919"/>
                <a:gd name="connsiteY15" fmla="*/ 801206 h 1245999"/>
                <a:gd name="connsiteX16" fmla="*/ 1468123 w 1844919"/>
                <a:gd name="connsiteY16" fmla="*/ 902806 h 1245999"/>
                <a:gd name="connsiteX17" fmla="*/ 1823723 w 1844919"/>
                <a:gd name="connsiteY17" fmla="*/ 648806 h 1245999"/>
                <a:gd name="connsiteX18" fmla="*/ 1772923 w 1844919"/>
                <a:gd name="connsiteY18" fmla="*/ 465926 h 1245999"/>
                <a:gd name="connsiteX19" fmla="*/ 1513843 w 1844919"/>
                <a:gd name="connsiteY19" fmla="*/ 394806 h 1245999"/>
                <a:gd name="connsiteX20" fmla="*/ 1549403 w 1844919"/>
                <a:gd name="connsiteY20" fmla="*/ 186526 h 1245999"/>
                <a:gd name="connsiteX21" fmla="*/ 1249683 w 1844919"/>
                <a:gd name="connsiteY21" fmla="*/ 44286 h 1245999"/>
                <a:gd name="connsiteX22" fmla="*/ 1153163 w 1844919"/>
                <a:gd name="connsiteY22" fmla="*/ 13806 h 1245999"/>
                <a:gd name="connsiteX23" fmla="*/ 949963 w 1844919"/>
                <a:gd name="connsiteY23" fmla="*/ 247486 h 1245999"/>
                <a:gd name="connsiteX24" fmla="*/ 868683 w 1844919"/>
                <a:gd name="connsiteY24" fmla="*/ 349086 h 1245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844919" h="1245999">
                  <a:moveTo>
                    <a:pt x="868683" y="349086"/>
                  </a:moveTo>
                  <a:cubicBezTo>
                    <a:pt x="825503" y="333846"/>
                    <a:pt x="799256" y="155199"/>
                    <a:pt x="690883" y="156046"/>
                  </a:cubicBezTo>
                  <a:cubicBezTo>
                    <a:pt x="582510" y="156893"/>
                    <a:pt x="250616" y="303366"/>
                    <a:pt x="218443" y="354166"/>
                  </a:cubicBezTo>
                  <a:cubicBezTo>
                    <a:pt x="186270" y="404966"/>
                    <a:pt x="497843" y="442219"/>
                    <a:pt x="497843" y="460846"/>
                  </a:cubicBezTo>
                  <a:cubicBezTo>
                    <a:pt x="497843" y="479473"/>
                    <a:pt x="301416" y="422746"/>
                    <a:pt x="218443" y="465926"/>
                  </a:cubicBezTo>
                  <a:cubicBezTo>
                    <a:pt x="135470" y="509106"/>
                    <a:pt x="850" y="650499"/>
                    <a:pt x="3" y="719926"/>
                  </a:cubicBezTo>
                  <a:cubicBezTo>
                    <a:pt x="-844" y="789353"/>
                    <a:pt x="138856" y="871479"/>
                    <a:pt x="213363" y="882486"/>
                  </a:cubicBezTo>
                  <a:cubicBezTo>
                    <a:pt x="287870" y="893493"/>
                    <a:pt x="435190" y="776653"/>
                    <a:pt x="447043" y="785966"/>
                  </a:cubicBezTo>
                  <a:cubicBezTo>
                    <a:pt x="458896" y="795279"/>
                    <a:pt x="292950" y="875713"/>
                    <a:pt x="284483" y="938366"/>
                  </a:cubicBezTo>
                  <a:cubicBezTo>
                    <a:pt x="276016" y="1001019"/>
                    <a:pt x="327663" y="1122093"/>
                    <a:pt x="396243" y="1161886"/>
                  </a:cubicBezTo>
                  <a:cubicBezTo>
                    <a:pt x="464823" y="1201679"/>
                    <a:pt x="637543" y="1197446"/>
                    <a:pt x="695963" y="1177126"/>
                  </a:cubicBezTo>
                  <a:cubicBezTo>
                    <a:pt x="754383" y="1156806"/>
                    <a:pt x="719670" y="1035733"/>
                    <a:pt x="746763" y="1039966"/>
                  </a:cubicBezTo>
                  <a:cubicBezTo>
                    <a:pt x="773856" y="1044199"/>
                    <a:pt x="758616" y="1171199"/>
                    <a:pt x="858523" y="1202526"/>
                  </a:cubicBezTo>
                  <a:cubicBezTo>
                    <a:pt x="958430" y="1233853"/>
                    <a:pt x="1245450" y="1267719"/>
                    <a:pt x="1346203" y="1227926"/>
                  </a:cubicBezTo>
                  <a:cubicBezTo>
                    <a:pt x="1446956" y="1188133"/>
                    <a:pt x="1468970" y="1034886"/>
                    <a:pt x="1463043" y="963766"/>
                  </a:cubicBezTo>
                  <a:cubicBezTo>
                    <a:pt x="1457116" y="892646"/>
                    <a:pt x="1309796" y="811366"/>
                    <a:pt x="1310643" y="801206"/>
                  </a:cubicBezTo>
                  <a:cubicBezTo>
                    <a:pt x="1311490" y="791046"/>
                    <a:pt x="1382610" y="928206"/>
                    <a:pt x="1468123" y="902806"/>
                  </a:cubicBezTo>
                  <a:cubicBezTo>
                    <a:pt x="1553636" y="877406"/>
                    <a:pt x="1772923" y="721619"/>
                    <a:pt x="1823723" y="648806"/>
                  </a:cubicBezTo>
                  <a:cubicBezTo>
                    <a:pt x="1874523" y="575993"/>
                    <a:pt x="1824570" y="508259"/>
                    <a:pt x="1772923" y="465926"/>
                  </a:cubicBezTo>
                  <a:cubicBezTo>
                    <a:pt x="1721276" y="423593"/>
                    <a:pt x="1551096" y="441373"/>
                    <a:pt x="1513843" y="394806"/>
                  </a:cubicBezTo>
                  <a:cubicBezTo>
                    <a:pt x="1476590" y="348239"/>
                    <a:pt x="1593430" y="244946"/>
                    <a:pt x="1549403" y="186526"/>
                  </a:cubicBezTo>
                  <a:cubicBezTo>
                    <a:pt x="1505376" y="128106"/>
                    <a:pt x="1315723" y="73073"/>
                    <a:pt x="1249683" y="44286"/>
                  </a:cubicBezTo>
                  <a:cubicBezTo>
                    <a:pt x="1183643" y="15499"/>
                    <a:pt x="1203116" y="-20061"/>
                    <a:pt x="1153163" y="13806"/>
                  </a:cubicBezTo>
                  <a:cubicBezTo>
                    <a:pt x="1103210" y="47673"/>
                    <a:pt x="993143" y="194993"/>
                    <a:pt x="949963" y="247486"/>
                  </a:cubicBezTo>
                  <a:cubicBezTo>
                    <a:pt x="906783" y="299979"/>
                    <a:pt x="911863" y="364326"/>
                    <a:pt x="868683" y="349086"/>
                  </a:cubicBezTo>
                  <a:close/>
                </a:path>
              </a:pathLst>
            </a:cu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28"/>
            <p:cNvSpPr/>
            <p:nvPr/>
          </p:nvSpPr>
          <p:spPr>
            <a:xfrm>
              <a:off x="8424433" y="2531762"/>
              <a:ext cx="1150462" cy="1095940"/>
            </a:xfrm>
            <a:custGeom>
              <a:avLst/>
              <a:gdLst>
                <a:gd name="connsiteX0" fmla="*/ 1129730 w 2705860"/>
                <a:gd name="connsiteY0" fmla="*/ 418275 h 1763220"/>
                <a:gd name="connsiteX1" fmla="*/ 1094170 w 2705860"/>
                <a:gd name="connsiteY1" fmla="*/ 362395 h 1763220"/>
                <a:gd name="connsiteX2" fmla="*/ 977330 w 2705860"/>
                <a:gd name="connsiteY2" fmla="*/ 250635 h 1763220"/>
                <a:gd name="connsiteX3" fmla="*/ 758890 w 2705860"/>
                <a:gd name="connsiteY3" fmla="*/ 204915 h 1763220"/>
                <a:gd name="connsiteX4" fmla="*/ 342330 w 2705860"/>
                <a:gd name="connsiteY4" fmla="*/ 306515 h 1763220"/>
                <a:gd name="connsiteX5" fmla="*/ 586170 w 2705860"/>
                <a:gd name="connsiteY5" fmla="*/ 428435 h 1763220"/>
                <a:gd name="connsiteX6" fmla="*/ 682690 w 2705860"/>
                <a:gd name="connsiteY6" fmla="*/ 575755 h 1763220"/>
                <a:gd name="connsiteX7" fmla="*/ 327090 w 2705860"/>
                <a:gd name="connsiteY7" fmla="*/ 631635 h 1763220"/>
                <a:gd name="connsiteX8" fmla="*/ 1970 w 2705860"/>
                <a:gd name="connsiteY8" fmla="*/ 809435 h 1763220"/>
                <a:gd name="connsiteX9" fmla="*/ 200090 w 2705860"/>
                <a:gd name="connsiteY9" fmla="*/ 829755 h 1763220"/>
                <a:gd name="connsiteX10" fmla="*/ 388050 w 2705860"/>
                <a:gd name="connsiteY10" fmla="*/ 1017715 h 1763220"/>
                <a:gd name="connsiteX11" fmla="*/ 621730 w 2705860"/>
                <a:gd name="connsiteY11" fmla="*/ 971995 h 1763220"/>
                <a:gd name="connsiteX12" fmla="*/ 596330 w 2705860"/>
                <a:gd name="connsiteY12" fmla="*/ 1134555 h 1763220"/>
                <a:gd name="connsiteX13" fmla="*/ 388050 w 2705860"/>
                <a:gd name="connsiteY13" fmla="*/ 1307275 h 1763220"/>
                <a:gd name="connsiteX14" fmla="*/ 464250 w 2705860"/>
                <a:gd name="connsiteY14" fmla="*/ 1444435 h 1763220"/>
                <a:gd name="connsiteX15" fmla="*/ 865570 w 2705860"/>
                <a:gd name="connsiteY15" fmla="*/ 1617155 h 1763220"/>
                <a:gd name="connsiteX16" fmla="*/ 1023050 w 2705860"/>
                <a:gd name="connsiteY16" fmla="*/ 1520635 h 1763220"/>
                <a:gd name="connsiteX17" fmla="*/ 1129730 w 2705860"/>
                <a:gd name="connsiteY17" fmla="*/ 1637475 h 1763220"/>
                <a:gd name="connsiteX18" fmla="*/ 1434530 w 2705860"/>
                <a:gd name="connsiteY18" fmla="*/ 1754315 h 1763220"/>
                <a:gd name="connsiteX19" fmla="*/ 1851090 w 2705860"/>
                <a:gd name="connsiteY19" fmla="*/ 1383475 h 1763220"/>
                <a:gd name="connsiteX20" fmla="*/ 1805370 w 2705860"/>
                <a:gd name="connsiteY20" fmla="*/ 1012635 h 1763220"/>
                <a:gd name="connsiteX21" fmla="*/ 2064450 w 2705860"/>
                <a:gd name="connsiteY21" fmla="*/ 987235 h 1763220"/>
                <a:gd name="connsiteX22" fmla="*/ 2277810 w 2705860"/>
                <a:gd name="connsiteY22" fmla="*/ 1109155 h 1763220"/>
                <a:gd name="connsiteX23" fmla="*/ 2704530 w 2705860"/>
                <a:gd name="connsiteY23" fmla="*/ 723075 h 1763220"/>
                <a:gd name="connsiteX24" fmla="*/ 2125410 w 2705860"/>
                <a:gd name="connsiteY24" fmla="*/ 377635 h 1763220"/>
                <a:gd name="connsiteX25" fmla="*/ 2287970 w 2705860"/>
                <a:gd name="connsiteY25" fmla="*/ 149035 h 1763220"/>
                <a:gd name="connsiteX26" fmla="*/ 1754570 w 2705860"/>
                <a:gd name="connsiteY26" fmla="*/ 1715 h 1763220"/>
                <a:gd name="connsiteX27" fmla="*/ 1846010 w 2705860"/>
                <a:gd name="connsiteY27" fmla="*/ 245555 h 1763220"/>
                <a:gd name="connsiteX28" fmla="*/ 1475170 w 2705860"/>
                <a:gd name="connsiteY28" fmla="*/ 194755 h 1763220"/>
                <a:gd name="connsiteX29" fmla="*/ 1256730 w 2705860"/>
                <a:gd name="connsiteY29" fmla="*/ 453835 h 1763220"/>
                <a:gd name="connsiteX30" fmla="*/ 1129730 w 2705860"/>
                <a:gd name="connsiteY30" fmla="*/ 418275 h 176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705860" h="1763220">
                  <a:moveTo>
                    <a:pt x="1129730" y="418275"/>
                  </a:moveTo>
                  <a:cubicBezTo>
                    <a:pt x="1102637" y="403035"/>
                    <a:pt x="1119570" y="390335"/>
                    <a:pt x="1094170" y="362395"/>
                  </a:cubicBezTo>
                  <a:cubicBezTo>
                    <a:pt x="1068770" y="334455"/>
                    <a:pt x="1033210" y="276882"/>
                    <a:pt x="977330" y="250635"/>
                  </a:cubicBezTo>
                  <a:cubicBezTo>
                    <a:pt x="921450" y="224388"/>
                    <a:pt x="864723" y="195602"/>
                    <a:pt x="758890" y="204915"/>
                  </a:cubicBezTo>
                  <a:cubicBezTo>
                    <a:pt x="653057" y="214228"/>
                    <a:pt x="371117" y="269262"/>
                    <a:pt x="342330" y="306515"/>
                  </a:cubicBezTo>
                  <a:cubicBezTo>
                    <a:pt x="313543" y="343768"/>
                    <a:pt x="529443" y="383562"/>
                    <a:pt x="586170" y="428435"/>
                  </a:cubicBezTo>
                  <a:cubicBezTo>
                    <a:pt x="642897" y="473308"/>
                    <a:pt x="725870" y="541888"/>
                    <a:pt x="682690" y="575755"/>
                  </a:cubicBezTo>
                  <a:cubicBezTo>
                    <a:pt x="639510" y="609622"/>
                    <a:pt x="440543" y="592688"/>
                    <a:pt x="327090" y="631635"/>
                  </a:cubicBezTo>
                  <a:cubicBezTo>
                    <a:pt x="213637" y="670582"/>
                    <a:pt x="23137" y="776415"/>
                    <a:pt x="1970" y="809435"/>
                  </a:cubicBezTo>
                  <a:cubicBezTo>
                    <a:pt x="-19197" y="842455"/>
                    <a:pt x="135743" y="795042"/>
                    <a:pt x="200090" y="829755"/>
                  </a:cubicBezTo>
                  <a:cubicBezTo>
                    <a:pt x="264437" y="864468"/>
                    <a:pt x="317777" y="994008"/>
                    <a:pt x="388050" y="1017715"/>
                  </a:cubicBezTo>
                  <a:cubicBezTo>
                    <a:pt x="458323" y="1041422"/>
                    <a:pt x="587017" y="952522"/>
                    <a:pt x="621730" y="971995"/>
                  </a:cubicBezTo>
                  <a:cubicBezTo>
                    <a:pt x="656443" y="991468"/>
                    <a:pt x="635277" y="1078675"/>
                    <a:pt x="596330" y="1134555"/>
                  </a:cubicBezTo>
                  <a:cubicBezTo>
                    <a:pt x="557383" y="1190435"/>
                    <a:pt x="410063" y="1255628"/>
                    <a:pt x="388050" y="1307275"/>
                  </a:cubicBezTo>
                  <a:cubicBezTo>
                    <a:pt x="366037" y="1358922"/>
                    <a:pt x="384663" y="1392788"/>
                    <a:pt x="464250" y="1444435"/>
                  </a:cubicBezTo>
                  <a:cubicBezTo>
                    <a:pt x="543837" y="1496082"/>
                    <a:pt x="772437" y="1604455"/>
                    <a:pt x="865570" y="1617155"/>
                  </a:cubicBezTo>
                  <a:cubicBezTo>
                    <a:pt x="958703" y="1629855"/>
                    <a:pt x="979023" y="1517248"/>
                    <a:pt x="1023050" y="1520635"/>
                  </a:cubicBezTo>
                  <a:cubicBezTo>
                    <a:pt x="1067077" y="1524022"/>
                    <a:pt x="1061150" y="1598528"/>
                    <a:pt x="1129730" y="1637475"/>
                  </a:cubicBezTo>
                  <a:cubicBezTo>
                    <a:pt x="1198310" y="1676422"/>
                    <a:pt x="1314303" y="1796648"/>
                    <a:pt x="1434530" y="1754315"/>
                  </a:cubicBezTo>
                  <a:cubicBezTo>
                    <a:pt x="1554757" y="1711982"/>
                    <a:pt x="1789283" y="1507088"/>
                    <a:pt x="1851090" y="1383475"/>
                  </a:cubicBezTo>
                  <a:cubicBezTo>
                    <a:pt x="1912897" y="1259862"/>
                    <a:pt x="1769810" y="1078675"/>
                    <a:pt x="1805370" y="1012635"/>
                  </a:cubicBezTo>
                  <a:cubicBezTo>
                    <a:pt x="1840930" y="946595"/>
                    <a:pt x="1985710" y="971148"/>
                    <a:pt x="2064450" y="987235"/>
                  </a:cubicBezTo>
                  <a:cubicBezTo>
                    <a:pt x="2143190" y="1003322"/>
                    <a:pt x="2171130" y="1153182"/>
                    <a:pt x="2277810" y="1109155"/>
                  </a:cubicBezTo>
                  <a:cubicBezTo>
                    <a:pt x="2384490" y="1065128"/>
                    <a:pt x="2729930" y="844995"/>
                    <a:pt x="2704530" y="723075"/>
                  </a:cubicBezTo>
                  <a:cubicBezTo>
                    <a:pt x="2679130" y="601155"/>
                    <a:pt x="2194837" y="473308"/>
                    <a:pt x="2125410" y="377635"/>
                  </a:cubicBezTo>
                  <a:cubicBezTo>
                    <a:pt x="2055983" y="281962"/>
                    <a:pt x="2349777" y="211688"/>
                    <a:pt x="2287970" y="149035"/>
                  </a:cubicBezTo>
                  <a:cubicBezTo>
                    <a:pt x="2226163" y="86382"/>
                    <a:pt x="1828230" y="-14372"/>
                    <a:pt x="1754570" y="1715"/>
                  </a:cubicBezTo>
                  <a:cubicBezTo>
                    <a:pt x="1680910" y="17802"/>
                    <a:pt x="1892577" y="213382"/>
                    <a:pt x="1846010" y="245555"/>
                  </a:cubicBezTo>
                  <a:cubicBezTo>
                    <a:pt x="1799443" y="277728"/>
                    <a:pt x="1573383" y="160042"/>
                    <a:pt x="1475170" y="194755"/>
                  </a:cubicBezTo>
                  <a:cubicBezTo>
                    <a:pt x="1376957" y="229468"/>
                    <a:pt x="1311763" y="414888"/>
                    <a:pt x="1256730" y="453835"/>
                  </a:cubicBezTo>
                  <a:cubicBezTo>
                    <a:pt x="1201697" y="492782"/>
                    <a:pt x="1156823" y="433515"/>
                    <a:pt x="1129730" y="418275"/>
                  </a:cubicBezTo>
                  <a:close/>
                </a:path>
              </a:pathLst>
            </a:cu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164038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15617" y="612251"/>
            <a:ext cx="8664551" cy="461665"/>
          </a:xfrm>
          <a:prstGeom prst="rect">
            <a:avLst/>
          </a:prstGeom>
          <a:noFill/>
        </p:spPr>
        <p:txBody>
          <a:bodyPr wrap="none" rtlCol="0">
            <a:spAutoFit/>
          </a:bodyPr>
          <a:lstStyle/>
          <a:p>
            <a:r>
              <a:rPr lang="en-US" sz="2400" dirty="0" smtClean="0">
                <a:solidFill>
                  <a:srgbClr val="00B0F0"/>
                </a:solidFill>
                <a:latin typeface="Powderfinger Type" charset="0"/>
                <a:ea typeface="Powderfinger Type" charset="0"/>
                <a:cs typeface="Powderfinger Type" charset="0"/>
              </a:rPr>
              <a:t>We are currently in Phase 2 of this transition</a:t>
            </a:r>
            <a:endParaRPr lang="en-US" sz="2400" dirty="0">
              <a:solidFill>
                <a:srgbClr val="00B0F0"/>
              </a:solidFill>
              <a:latin typeface="Powderfinger Type" charset="0"/>
              <a:ea typeface="Powderfinger Type" charset="0"/>
              <a:cs typeface="Powderfinger Type" charset="0"/>
            </a:endParaRPr>
          </a:p>
        </p:txBody>
      </p:sp>
      <p:sp>
        <p:nvSpPr>
          <p:cNvPr id="3" name="TextBox 2"/>
          <p:cNvSpPr txBox="1"/>
          <p:nvPr/>
        </p:nvSpPr>
        <p:spPr>
          <a:xfrm>
            <a:off x="2027583" y="2003728"/>
            <a:ext cx="9185528" cy="3139321"/>
          </a:xfrm>
          <a:prstGeom prst="rect">
            <a:avLst/>
          </a:prstGeom>
          <a:noFill/>
        </p:spPr>
        <p:txBody>
          <a:bodyPr wrap="none" rtlCol="0">
            <a:spAutoFit/>
          </a:bodyPr>
          <a:lstStyle/>
          <a:p>
            <a:r>
              <a:rPr lang="en-US" dirty="0" smtClean="0">
                <a:latin typeface="AhnbergHand" charset="0"/>
                <a:ea typeface="AhnbergHand" charset="0"/>
                <a:cs typeface="AhnbergHand" charset="0"/>
              </a:rPr>
              <a:t>Some 15% to 20% of Internet users have IPv6 capability</a:t>
            </a:r>
          </a:p>
          <a:p>
            <a:endParaRPr lang="en-US" dirty="0">
              <a:latin typeface="AhnbergHand" charset="0"/>
              <a:ea typeface="AhnbergHand" charset="0"/>
              <a:cs typeface="AhnbergHand" charset="0"/>
            </a:endParaRPr>
          </a:p>
          <a:p>
            <a:r>
              <a:rPr lang="en-US" dirty="0" smtClean="0">
                <a:latin typeface="AhnbergHand" charset="0"/>
                <a:ea typeface="AhnbergHand" charset="0"/>
                <a:cs typeface="AhnbergHand" charset="0"/>
              </a:rPr>
              <a:t>Most new IP deployments rely on NATS and IPv4 (and may, or may not, </a:t>
            </a:r>
          </a:p>
          <a:p>
            <a:r>
              <a:rPr lang="en-US" dirty="0" smtClean="0">
                <a:latin typeface="AhnbergHand" charset="0"/>
                <a:ea typeface="AhnbergHand" charset="0"/>
                <a:cs typeface="AhnbergHand" charset="0"/>
              </a:rPr>
              <a:t>also have IPv6)</a:t>
            </a:r>
          </a:p>
          <a:p>
            <a:endParaRPr lang="en-US" dirty="0">
              <a:latin typeface="AhnbergHand" charset="0"/>
              <a:ea typeface="AhnbergHand" charset="0"/>
              <a:cs typeface="AhnbergHand" charset="0"/>
            </a:endParaRPr>
          </a:p>
          <a:p>
            <a:r>
              <a:rPr lang="en-US" dirty="0" smtClean="0">
                <a:latin typeface="AhnbergHand" charset="0"/>
                <a:ea typeface="AhnbergHand" charset="0"/>
                <a:cs typeface="AhnbergHand" charset="0"/>
              </a:rPr>
              <a:t>IPv4-only Legacy networks are </a:t>
            </a:r>
            <a:r>
              <a:rPr lang="en-US" dirty="0">
                <a:latin typeface="AhnbergHand" charset="0"/>
                <a:ea typeface="AhnbergHand" charset="0"/>
                <a:cs typeface="AhnbergHand" charset="0"/>
              </a:rPr>
              <a:t>b</a:t>
            </a:r>
            <a:r>
              <a:rPr lang="en-US" dirty="0" smtClean="0">
                <a:latin typeface="AhnbergHand" charset="0"/>
                <a:ea typeface="AhnbergHand" charset="0"/>
                <a:cs typeface="AhnbergHand" charset="0"/>
              </a:rPr>
              <a:t>eing slowly migrated to dual stack</a:t>
            </a:r>
          </a:p>
          <a:p>
            <a:endParaRPr lang="en-US" dirty="0">
              <a:latin typeface="AhnbergHand" charset="0"/>
              <a:ea typeface="AhnbergHand" charset="0"/>
              <a:cs typeface="AhnbergHand" charset="0"/>
            </a:endParaRPr>
          </a:p>
          <a:p>
            <a:endParaRPr lang="en-US" dirty="0" smtClean="0">
              <a:latin typeface="AhnbergHand" charset="0"/>
              <a:ea typeface="AhnbergHand" charset="0"/>
              <a:cs typeface="AhnbergHand" charset="0"/>
            </a:endParaRPr>
          </a:p>
          <a:p>
            <a:endParaRPr lang="en-US" dirty="0" smtClean="0">
              <a:solidFill>
                <a:srgbClr val="0070C0"/>
              </a:solidFill>
              <a:latin typeface="AhnbergHand" charset="0"/>
              <a:ea typeface="AhnbergHand" charset="0"/>
              <a:cs typeface="AhnbergHand" charset="0"/>
            </a:endParaRPr>
          </a:p>
          <a:p>
            <a:endParaRPr lang="en-US" dirty="0">
              <a:latin typeface="AhnbergHand" charset="0"/>
              <a:ea typeface="AhnbergHand" charset="0"/>
              <a:cs typeface="AhnbergHand" charset="0"/>
            </a:endParaRPr>
          </a:p>
          <a:p>
            <a:endParaRPr lang="en-US" dirty="0">
              <a:latin typeface="AhnbergHand" charset="0"/>
              <a:ea typeface="AhnbergHand" charset="0"/>
              <a:cs typeface="AhnbergHand" charset="0"/>
            </a:endParaRPr>
          </a:p>
        </p:txBody>
      </p:sp>
    </p:spTree>
    <p:extLst>
      <p:ext uri="{BB962C8B-B14F-4D97-AF65-F5344CB8AC3E}">
        <p14:creationId xmlns:p14="http://schemas.microsoft.com/office/powerpoint/2010/main" val="561009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1800"/>
            <a:ext cx="12192000" cy="5980602"/>
          </a:xfrm>
          <a:prstGeom prst="rect">
            <a:avLst/>
          </a:prstGeom>
        </p:spPr>
      </p:pic>
      <p:sp>
        <p:nvSpPr>
          <p:cNvPr id="3" name="TextBox 2"/>
          <p:cNvSpPr txBox="1"/>
          <p:nvPr/>
        </p:nvSpPr>
        <p:spPr>
          <a:xfrm>
            <a:off x="71562" y="6227736"/>
            <a:ext cx="5644494" cy="369332"/>
          </a:xfrm>
          <a:prstGeom prst="rect">
            <a:avLst/>
          </a:prstGeom>
          <a:noFill/>
        </p:spPr>
        <p:txBody>
          <a:bodyPr wrap="none" rtlCol="0">
            <a:spAutoFit/>
          </a:bodyPr>
          <a:lstStyle/>
          <a:p>
            <a:r>
              <a:rPr lang="en-US" dirty="0" smtClean="0">
                <a:latin typeface="AhnbergHand" charset="0"/>
                <a:ea typeface="AhnbergHand" charset="0"/>
                <a:cs typeface="AhnbergHand" charset="0"/>
              </a:rPr>
              <a:t>The Map of IPv6 penetration </a:t>
            </a:r>
            <a:r>
              <a:rPr lang="mr-IN" dirty="0" smtClean="0">
                <a:latin typeface="AhnbergHand" charset="0"/>
                <a:ea typeface="AhnbergHand" charset="0"/>
                <a:cs typeface="AhnbergHand" charset="0"/>
              </a:rPr>
              <a:t>–</a:t>
            </a:r>
            <a:r>
              <a:rPr lang="en-US" dirty="0" smtClean="0">
                <a:latin typeface="AhnbergHand" charset="0"/>
                <a:ea typeface="AhnbergHand" charset="0"/>
                <a:cs typeface="AhnbergHand" charset="0"/>
              </a:rPr>
              <a:t> August 2017</a:t>
            </a:r>
            <a:endParaRPr lang="en-US" dirty="0">
              <a:latin typeface="AhnbergHand" charset="0"/>
              <a:ea typeface="AhnbergHand" charset="0"/>
              <a:cs typeface="AhnbergHand" charset="0"/>
            </a:endParaRPr>
          </a:p>
        </p:txBody>
      </p:sp>
    </p:spTree>
    <p:extLst>
      <p:ext uri="{BB962C8B-B14F-4D97-AF65-F5344CB8AC3E}">
        <p14:creationId xmlns:p14="http://schemas.microsoft.com/office/powerpoint/2010/main" val="7483007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1800"/>
            <a:ext cx="12192000" cy="5980602"/>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9362" y="899549"/>
            <a:ext cx="8744281" cy="5045103"/>
          </a:xfrm>
          <a:prstGeom prst="rect">
            <a:avLst/>
          </a:prstGeom>
        </p:spPr>
      </p:pic>
      <p:sp>
        <p:nvSpPr>
          <p:cNvPr id="5" name="TextBox 4"/>
          <p:cNvSpPr txBox="1"/>
          <p:nvPr/>
        </p:nvSpPr>
        <p:spPr>
          <a:xfrm>
            <a:off x="71562" y="6227736"/>
            <a:ext cx="5644494" cy="369332"/>
          </a:xfrm>
          <a:prstGeom prst="rect">
            <a:avLst/>
          </a:prstGeom>
          <a:noFill/>
        </p:spPr>
        <p:txBody>
          <a:bodyPr wrap="none" rtlCol="0">
            <a:spAutoFit/>
          </a:bodyPr>
          <a:lstStyle/>
          <a:p>
            <a:r>
              <a:rPr lang="en-US" dirty="0" smtClean="0">
                <a:latin typeface="AhnbergHand" charset="0"/>
                <a:ea typeface="AhnbergHand" charset="0"/>
                <a:cs typeface="AhnbergHand" charset="0"/>
              </a:rPr>
              <a:t>The Map of IPv6 penetration </a:t>
            </a:r>
            <a:r>
              <a:rPr lang="mr-IN" dirty="0" smtClean="0">
                <a:latin typeface="AhnbergHand" charset="0"/>
                <a:ea typeface="AhnbergHand" charset="0"/>
                <a:cs typeface="AhnbergHand" charset="0"/>
              </a:rPr>
              <a:t>–</a:t>
            </a:r>
            <a:r>
              <a:rPr lang="en-US" dirty="0" smtClean="0">
                <a:latin typeface="AhnbergHand" charset="0"/>
                <a:ea typeface="AhnbergHand" charset="0"/>
                <a:cs typeface="AhnbergHand" charset="0"/>
              </a:rPr>
              <a:t> August 2017</a:t>
            </a:r>
            <a:endParaRPr lang="en-US" dirty="0">
              <a:latin typeface="AhnbergHand" charset="0"/>
              <a:ea typeface="AhnbergHand" charset="0"/>
              <a:cs typeface="AhnbergHand" charset="0"/>
            </a:endParaRPr>
          </a:p>
        </p:txBody>
      </p:sp>
      <p:sp>
        <p:nvSpPr>
          <p:cNvPr id="6" name="Freeform 5"/>
          <p:cNvSpPr/>
          <p:nvPr/>
        </p:nvSpPr>
        <p:spPr>
          <a:xfrm>
            <a:off x="9207610" y="1718302"/>
            <a:ext cx="1227173" cy="846145"/>
          </a:xfrm>
          <a:custGeom>
            <a:avLst/>
            <a:gdLst>
              <a:gd name="connsiteX0" fmla="*/ 230588 w 1227173"/>
              <a:gd name="connsiteY0" fmla="*/ 651187 h 846145"/>
              <a:gd name="connsiteX1" fmla="*/ 357809 w 1227173"/>
              <a:gd name="connsiteY1" fmla="*/ 778408 h 846145"/>
              <a:gd name="connsiteX2" fmla="*/ 1065475 w 1227173"/>
              <a:gd name="connsiteY2" fmla="*/ 794310 h 846145"/>
              <a:gd name="connsiteX3" fmla="*/ 1160891 w 1227173"/>
              <a:gd name="connsiteY3" fmla="*/ 94595 h 846145"/>
              <a:gd name="connsiteX4" fmla="*/ 238540 w 1227173"/>
              <a:gd name="connsiteY4" fmla="*/ 86644 h 846145"/>
              <a:gd name="connsiteX5" fmla="*/ 0 w 1227173"/>
              <a:gd name="connsiteY5" fmla="*/ 834067 h 846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27173" h="846145">
                <a:moveTo>
                  <a:pt x="230588" y="651187"/>
                </a:moveTo>
                <a:cubicBezTo>
                  <a:pt x="224624" y="702870"/>
                  <a:pt x="218661" y="754554"/>
                  <a:pt x="357809" y="778408"/>
                </a:cubicBezTo>
                <a:cubicBezTo>
                  <a:pt x="496957" y="802262"/>
                  <a:pt x="931628" y="908279"/>
                  <a:pt x="1065475" y="794310"/>
                </a:cubicBezTo>
                <a:cubicBezTo>
                  <a:pt x="1199322" y="680341"/>
                  <a:pt x="1298713" y="212539"/>
                  <a:pt x="1160891" y="94595"/>
                </a:cubicBezTo>
                <a:cubicBezTo>
                  <a:pt x="1023069" y="-23349"/>
                  <a:pt x="432022" y="-36601"/>
                  <a:pt x="238540" y="86644"/>
                </a:cubicBezTo>
                <a:cubicBezTo>
                  <a:pt x="45058" y="209889"/>
                  <a:pt x="22529" y="521978"/>
                  <a:pt x="0" y="834067"/>
                </a:cubicBezTo>
              </a:path>
            </a:pathLst>
          </a:cu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263003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15617" y="612251"/>
            <a:ext cx="8664551" cy="461665"/>
          </a:xfrm>
          <a:prstGeom prst="rect">
            <a:avLst/>
          </a:prstGeom>
          <a:noFill/>
        </p:spPr>
        <p:txBody>
          <a:bodyPr wrap="none" rtlCol="0">
            <a:spAutoFit/>
          </a:bodyPr>
          <a:lstStyle/>
          <a:p>
            <a:r>
              <a:rPr lang="en-US" sz="2400" dirty="0" smtClean="0">
                <a:solidFill>
                  <a:srgbClr val="00B0F0"/>
                </a:solidFill>
                <a:latin typeface="Powderfinger Type" charset="0"/>
                <a:ea typeface="Powderfinger Type" charset="0"/>
                <a:cs typeface="Powderfinger Type" charset="0"/>
              </a:rPr>
              <a:t>We are currently in Phase 2 of this transition</a:t>
            </a:r>
            <a:endParaRPr lang="en-US" sz="2400" dirty="0">
              <a:solidFill>
                <a:srgbClr val="00B0F0"/>
              </a:solidFill>
              <a:latin typeface="Powderfinger Type" charset="0"/>
              <a:ea typeface="Powderfinger Type" charset="0"/>
              <a:cs typeface="Powderfinger Type" charset="0"/>
            </a:endParaRPr>
          </a:p>
        </p:txBody>
      </p:sp>
      <p:sp>
        <p:nvSpPr>
          <p:cNvPr id="3" name="TextBox 2"/>
          <p:cNvSpPr txBox="1"/>
          <p:nvPr/>
        </p:nvSpPr>
        <p:spPr>
          <a:xfrm>
            <a:off x="2027583" y="2003728"/>
            <a:ext cx="8953092" cy="2862322"/>
          </a:xfrm>
          <a:prstGeom prst="rect">
            <a:avLst/>
          </a:prstGeom>
          <a:noFill/>
        </p:spPr>
        <p:txBody>
          <a:bodyPr wrap="none" rtlCol="0">
            <a:spAutoFit/>
          </a:bodyPr>
          <a:lstStyle/>
          <a:p>
            <a:r>
              <a:rPr lang="en-US" dirty="0" smtClean="0">
                <a:latin typeface="AhnbergHand" charset="0"/>
                <a:ea typeface="AhnbergHand" charset="0"/>
                <a:cs typeface="AhnbergHand" charset="0"/>
              </a:rPr>
              <a:t>Some 15% of Internet users have IPv6 capability</a:t>
            </a:r>
          </a:p>
          <a:p>
            <a:endParaRPr lang="en-US" dirty="0">
              <a:latin typeface="AhnbergHand" charset="0"/>
              <a:ea typeface="AhnbergHand" charset="0"/>
              <a:cs typeface="AhnbergHand" charset="0"/>
            </a:endParaRPr>
          </a:p>
          <a:p>
            <a:r>
              <a:rPr lang="en-US" dirty="0" smtClean="0">
                <a:latin typeface="AhnbergHand" charset="0"/>
                <a:ea typeface="AhnbergHand" charset="0"/>
                <a:cs typeface="AhnbergHand" charset="0"/>
              </a:rPr>
              <a:t>Most new IP deployments use IPv6</a:t>
            </a:r>
          </a:p>
          <a:p>
            <a:endParaRPr lang="en-US" dirty="0">
              <a:latin typeface="AhnbergHand" charset="0"/>
              <a:ea typeface="AhnbergHand" charset="0"/>
              <a:cs typeface="AhnbergHand" charset="0"/>
            </a:endParaRPr>
          </a:p>
          <a:p>
            <a:r>
              <a:rPr lang="en-US" dirty="0" smtClean="0">
                <a:latin typeface="AhnbergHand" charset="0"/>
                <a:ea typeface="AhnbergHand" charset="0"/>
                <a:cs typeface="AhnbergHand" charset="0"/>
              </a:rPr>
              <a:t>IPv4-only Legacy networks are </a:t>
            </a:r>
            <a:r>
              <a:rPr lang="en-US" dirty="0">
                <a:latin typeface="AhnbergHand" charset="0"/>
                <a:ea typeface="AhnbergHand" charset="0"/>
                <a:cs typeface="AhnbergHand" charset="0"/>
              </a:rPr>
              <a:t>b</a:t>
            </a:r>
            <a:r>
              <a:rPr lang="en-US" dirty="0" smtClean="0">
                <a:latin typeface="AhnbergHand" charset="0"/>
                <a:ea typeface="AhnbergHand" charset="0"/>
                <a:cs typeface="AhnbergHand" charset="0"/>
              </a:rPr>
              <a:t>eing (gradually) migrated to dual stack</a:t>
            </a:r>
          </a:p>
          <a:p>
            <a:endParaRPr lang="en-US" dirty="0">
              <a:latin typeface="AhnbergHand" charset="0"/>
              <a:ea typeface="AhnbergHand" charset="0"/>
              <a:cs typeface="AhnbergHand" charset="0"/>
            </a:endParaRPr>
          </a:p>
          <a:p>
            <a:endParaRPr lang="en-US" dirty="0" smtClean="0">
              <a:latin typeface="AhnbergHand" charset="0"/>
              <a:ea typeface="AhnbergHand" charset="0"/>
              <a:cs typeface="AhnbergHand" charset="0"/>
            </a:endParaRPr>
          </a:p>
          <a:p>
            <a:endParaRPr lang="en-US" dirty="0" smtClean="0">
              <a:solidFill>
                <a:srgbClr val="0070C0"/>
              </a:solidFill>
              <a:latin typeface="AhnbergHand" charset="0"/>
              <a:ea typeface="AhnbergHand" charset="0"/>
              <a:cs typeface="AhnbergHand" charset="0"/>
            </a:endParaRPr>
          </a:p>
          <a:p>
            <a:endParaRPr lang="en-US" dirty="0">
              <a:latin typeface="AhnbergHand" charset="0"/>
              <a:ea typeface="AhnbergHand" charset="0"/>
              <a:cs typeface="AhnbergHand" charset="0"/>
            </a:endParaRPr>
          </a:p>
          <a:p>
            <a:endParaRPr lang="en-US" dirty="0">
              <a:latin typeface="AhnbergHand" charset="0"/>
              <a:ea typeface="AhnbergHand" charset="0"/>
              <a:cs typeface="AhnbergHand" charset="0"/>
            </a:endParaRPr>
          </a:p>
        </p:txBody>
      </p:sp>
      <p:sp>
        <p:nvSpPr>
          <p:cNvPr id="4" name="TextBox 3"/>
          <p:cNvSpPr txBox="1"/>
          <p:nvPr/>
        </p:nvSpPr>
        <p:spPr>
          <a:xfrm rot="20407924">
            <a:off x="2242267" y="2417198"/>
            <a:ext cx="6933537" cy="923330"/>
          </a:xfrm>
          <a:prstGeom prst="rect">
            <a:avLst/>
          </a:prstGeom>
          <a:solidFill>
            <a:schemeClr val="bg1"/>
          </a:solidFill>
        </p:spPr>
        <p:txBody>
          <a:bodyPr wrap="square" rtlCol="0">
            <a:spAutoFit/>
          </a:bodyPr>
          <a:lstStyle/>
          <a:p>
            <a:r>
              <a:rPr lang="en-US" dirty="0">
                <a:solidFill>
                  <a:srgbClr val="FF0000"/>
                </a:solidFill>
                <a:latin typeface="AhnbergHand" charset="0"/>
                <a:ea typeface="AhnbergHand" charset="0"/>
                <a:cs typeface="AhnbergHand" charset="0"/>
              </a:rPr>
              <a:t>T</a:t>
            </a:r>
            <a:r>
              <a:rPr lang="en-US" dirty="0" smtClean="0">
                <a:solidFill>
                  <a:srgbClr val="FF0000"/>
                </a:solidFill>
                <a:latin typeface="AhnbergHand" charset="0"/>
                <a:ea typeface="AhnbergHand" charset="0"/>
                <a:cs typeface="AhnbergHand" charset="0"/>
              </a:rPr>
              <a:t>he current situation is that the universal “glue” of the Internet remains IPv4, while IPv6 is still an optional feature!</a:t>
            </a:r>
          </a:p>
        </p:txBody>
      </p:sp>
    </p:spTree>
    <p:extLst>
      <p:ext uri="{BB962C8B-B14F-4D97-AF65-F5344CB8AC3E}">
        <p14:creationId xmlns:p14="http://schemas.microsoft.com/office/powerpoint/2010/main" val="1974678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919</TotalTime>
  <Words>1597</Words>
  <Application>Microsoft Macintosh PowerPoint</Application>
  <PresentationFormat>Widescreen</PresentationFormat>
  <Paragraphs>237</Paragraphs>
  <Slides>29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AhnbergHand</vt:lpstr>
      <vt:lpstr>Calibri</vt:lpstr>
      <vt:lpstr>Calibri Light</vt:lpstr>
      <vt:lpstr>Powderfinger Type</vt:lpstr>
      <vt:lpstr>Arial</vt:lpstr>
      <vt:lpstr>Office Theme</vt:lpstr>
      <vt:lpstr>IPv6: Are we really ready to turn off IPv4?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ICMPv6 and Anycast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IPv6: Are we Ready?</dc:title>
  <dc:creator>Geoff Huston</dc:creator>
  <cp:lastModifiedBy>Geoff Huston</cp:lastModifiedBy>
  <cp:revision>54</cp:revision>
  <cp:lastPrinted>2017-09-27T13:50:54Z</cp:lastPrinted>
  <dcterms:created xsi:type="dcterms:W3CDTF">2017-08-27T22:49:44Z</dcterms:created>
  <dcterms:modified xsi:type="dcterms:W3CDTF">2017-09-27T15:42:59Z</dcterms:modified>
</cp:coreProperties>
</file>